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1"/>
  </p:notesMasterIdLst>
  <p:sldIdLst>
    <p:sldId id="256" r:id="rId3"/>
    <p:sldId id="349" r:id="rId4"/>
    <p:sldId id="344" r:id="rId5"/>
    <p:sldId id="335" r:id="rId6"/>
    <p:sldId id="350" r:id="rId7"/>
    <p:sldId id="377" r:id="rId8"/>
    <p:sldId id="351" r:id="rId9"/>
    <p:sldId id="355" r:id="rId10"/>
    <p:sldId id="357" r:id="rId11"/>
    <p:sldId id="360" r:id="rId12"/>
    <p:sldId id="361" r:id="rId13"/>
    <p:sldId id="397" r:id="rId14"/>
    <p:sldId id="354" r:id="rId15"/>
    <p:sldId id="379" r:id="rId16"/>
    <p:sldId id="376" r:id="rId17"/>
    <p:sldId id="356" r:id="rId18"/>
    <p:sldId id="378" r:id="rId19"/>
    <p:sldId id="359" r:id="rId20"/>
    <p:sldId id="404" r:id="rId21"/>
    <p:sldId id="366" r:id="rId22"/>
    <p:sldId id="365" r:id="rId23"/>
    <p:sldId id="367" r:id="rId24"/>
    <p:sldId id="382" r:id="rId25"/>
    <p:sldId id="381" r:id="rId26"/>
    <p:sldId id="383" r:id="rId27"/>
    <p:sldId id="393" r:id="rId28"/>
    <p:sldId id="398" r:id="rId29"/>
    <p:sldId id="370" r:id="rId30"/>
    <p:sldId id="373" r:id="rId31"/>
    <p:sldId id="358" r:id="rId32"/>
    <p:sldId id="374" r:id="rId33"/>
    <p:sldId id="408" r:id="rId34"/>
    <p:sldId id="409" r:id="rId35"/>
    <p:sldId id="372" r:id="rId36"/>
    <p:sldId id="410" r:id="rId37"/>
    <p:sldId id="402" r:id="rId38"/>
    <p:sldId id="412" r:id="rId39"/>
    <p:sldId id="413" r:id="rId40"/>
    <p:sldId id="400" r:id="rId41"/>
    <p:sldId id="394" r:id="rId42"/>
    <p:sldId id="391" r:id="rId43"/>
    <p:sldId id="362" r:id="rId44"/>
    <p:sldId id="368" r:id="rId45"/>
    <p:sldId id="388" r:id="rId46"/>
    <p:sldId id="386" r:id="rId47"/>
    <p:sldId id="407" r:id="rId48"/>
    <p:sldId id="375" r:id="rId49"/>
    <p:sldId id="36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000" autoAdjust="0"/>
  </p:normalViewPr>
  <p:slideViewPr>
    <p:cSldViewPr snapToGrid="0">
      <p:cViewPr varScale="1">
        <p:scale>
          <a:sx n="73" d="100"/>
          <a:sy n="73" d="100"/>
        </p:scale>
        <p:origin x="10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59A731-8560-4872-9CB9-0DEE6F7C9AEB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8024F-D40C-4E5D-AAA1-57D61550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66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Finetuning from 0 to finetuning your model for free with the simplest way (</a:t>
            </a:r>
            <a:r>
              <a:rPr lang="en-US" dirty="0" err="1"/>
              <a:t>Unsloth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44FE7330-102B-F75B-FAEA-86A5AF8C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B682C7B6-1AA8-A19D-6F62-C92593D974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2D75FE08-EE76-185F-5929-A456B9D85F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17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E300C518-F1EF-454D-128B-7D257A7DC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5F6286B9-5408-3A94-AF57-CF1A388EF1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AA74FBA3-FCD7-34FF-D018-2B40563F7A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778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3C5A4E91-6FFF-1245-7A52-267CEB9C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14E7BAFC-4146-FD09-CAC4-3289C1D886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60068426-BD19-E3B3-9B2F-2E67247843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808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EAEB5F0B-A216-998C-66DA-662108B7F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E4B5D7FC-1ADD-ED14-1EA2-4CC0217F42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3CD92FBF-02D6-1D93-556F-F9BDD13AD3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552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4BBD1005-CCB7-5F69-DAB2-F48978EF0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F0F30FA7-9C44-B729-FDFD-DB91785A52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7DF242F9-FF74-D1F9-7900-9B37664847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821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891A3A2E-0066-6231-1413-709460B21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51DFB973-0A12-178B-42A9-D2651C92FA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AC7F127E-9754-A9B3-6C40-00B04749A0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093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C9DFF17E-41BF-7791-1073-2481E57ED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D404F0A1-E02B-9731-65D5-BE6C2FF8CD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B7CB7195-F0A2-74D5-F27B-B063DA74AC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8836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CD517D82-0D34-592E-7572-68B8F20F8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4F41896A-DA13-046B-662D-4AB5691330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676EFA55-5BFC-9B22-0562-0F2082F3BB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more area to hallucinate across.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4002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>
          <a:extLst>
            <a:ext uri="{FF2B5EF4-FFF2-40B4-BE49-F238E27FC236}">
              <a16:creationId xmlns:a16="http://schemas.microsoft.com/office/drawing/2014/main" id="{C2E056F1-1FF8-245D-A4D8-BE840BCF9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84339e5801_0_75:notes">
            <a:extLst>
              <a:ext uri="{FF2B5EF4-FFF2-40B4-BE49-F238E27FC236}">
                <a16:creationId xmlns:a16="http://schemas.microsoft.com/office/drawing/2014/main" id="{CC44C75B-B618-9C79-51C4-E1BDE9C8E5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84339e5801_0_75:notes">
            <a:extLst>
              <a:ext uri="{FF2B5EF4-FFF2-40B4-BE49-F238E27FC236}">
                <a16:creationId xmlns:a16="http://schemas.microsoft.com/office/drawing/2014/main" id="{ADC8540F-9FC8-C136-82F8-7CCEDEB98F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387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803925C4-EDA8-401B-0434-B6547D8C8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61D39CB0-29D9-8A0D-28A1-C376D54CAE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C750B0A6-1452-2F6E-7DE8-A9E84AEE86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7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6E8B4B61-6A52-DDBF-9A9A-A46CF75DB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AFDD353D-37BA-6905-3695-FE72ACF1F9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57FF855C-8FEF-B605-167E-C9FAC99255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7486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181287E9-7063-2608-02C6-26AED1242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3FC2E88C-1C5B-7227-3FF7-9AE58D2F3E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7A6C52BE-0605-1462-1410-123A8342DD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675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F40556D7-D919-3F2C-49BC-03B13AC85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21EC0047-FBFB-B54E-64D9-C60577EFAB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A401724A-7CE2-A27F-976C-DE0CEF30AD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750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CB728E8C-99C0-7F9C-06FD-6B26ECC14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2FED0878-41E2-8B71-0625-BECED9C3F9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93602252-6C29-0BF6-2512-509B2F4188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245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441B3BE7-08F4-3A3F-7665-0D2E83062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D32F19F3-0502-402A-999A-C0424DF02A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5ED26018-9EDB-8439-469C-1E09220FB8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 Processing Unit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="1" dirty="0"/>
              <a:t>1. Model type and architecture</a:t>
            </a:r>
          </a:p>
          <a:p>
            <a:r>
              <a:rPr lang="en-US" dirty="0"/>
              <a:t>Different libraries are better suited for certain model families.</a:t>
            </a:r>
          </a:p>
          <a:p>
            <a:r>
              <a:rPr lang="en-US" b="1" dirty="0"/>
              <a:t>Hugging Face Transformers + PEFT</a:t>
            </a:r>
            <a:r>
              <a:rPr lang="en-US" dirty="0"/>
              <a:t> → best for mainstream </a:t>
            </a:r>
            <a:r>
              <a:rPr lang="en-US" dirty="0" err="1"/>
              <a:t>LLaMA</a:t>
            </a:r>
            <a:r>
              <a:rPr lang="en-US" dirty="0"/>
              <a:t>, Mistral, Falcon, BERT, T5, etc. Very flexible, lots of examples, integrates well with </a:t>
            </a:r>
            <a:r>
              <a:rPr lang="en-US" dirty="0" err="1"/>
              <a:t>LoRA</a:t>
            </a:r>
            <a:r>
              <a:rPr lang="en-US" dirty="0"/>
              <a:t>/Q-</a:t>
            </a:r>
            <a:r>
              <a:rPr lang="en-US" dirty="0" err="1"/>
              <a:t>LoRA</a:t>
            </a:r>
            <a:r>
              <a:rPr lang="en-US" dirty="0"/>
              <a:t>.</a:t>
            </a:r>
          </a:p>
          <a:p>
            <a:r>
              <a:rPr lang="en-US" b="1" dirty="0" err="1"/>
              <a:t>Unsloth</a:t>
            </a:r>
            <a:r>
              <a:rPr lang="en-US" dirty="0"/>
              <a:t> → optimized for </a:t>
            </a:r>
            <a:r>
              <a:rPr lang="en-US" dirty="0" err="1"/>
              <a:t>LLaMA</a:t>
            </a:r>
            <a:r>
              <a:rPr lang="en-US" dirty="0"/>
              <a:t>/Mistral fine-tuning in minimal GPU memory (often 2–3× faster, lower VRAM). Ideal if you’re on Kaggle, </a:t>
            </a:r>
            <a:r>
              <a:rPr lang="en-US" dirty="0" err="1"/>
              <a:t>Colab</a:t>
            </a:r>
            <a:r>
              <a:rPr lang="en-US" dirty="0"/>
              <a:t>, or limited GPUs.</a:t>
            </a:r>
          </a:p>
          <a:p>
            <a:r>
              <a:rPr lang="en-US" b="1" dirty="0"/>
              <a:t>OpenAI fine-tuning API</a:t>
            </a:r>
            <a:r>
              <a:rPr lang="en-US" dirty="0"/>
              <a:t> → for OpenAI’s hosted models (e.g., GPT-3.5 Turbo). Limited control but no infra setup.</a:t>
            </a:r>
          </a:p>
          <a:p>
            <a:r>
              <a:rPr lang="en-US" b="1" dirty="0" err="1"/>
              <a:t>vLLM</a:t>
            </a:r>
            <a:r>
              <a:rPr lang="en-US" b="1" dirty="0"/>
              <a:t> + </a:t>
            </a:r>
            <a:r>
              <a:rPr lang="en-US" b="1" dirty="0" err="1"/>
              <a:t>LoRA</a:t>
            </a:r>
            <a:r>
              <a:rPr lang="en-US" b="1" dirty="0"/>
              <a:t> frameworks</a:t>
            </a:r>
            <a:r>
              <a:rPr lang="en-US" dirty="0"/>
              <a:t> → if you want to deploy fast inference after training with optimized serving.</a:t>
            </a:r>
          </a:p>
          <a:p>
            <a:endParaRPr lang="en-US" dirty="0"/>
          </a:p>
          <a:p>
            <a:r>
              <a:rPr lang="en-US" b="1" dirty="0"/>
              <a:t>2. Hardware availability</a:t>
            </a:r>
          </a:p>
          <a:p>
            <a:r>
              <a:rPr lang="en-US" dirty="0"/>
              <a:t>Some libraries are built for speed and efficiency on specific hardware:</a:t>
            </a:r>
          </a:p>
          <a:p>
            <a:r>
              <a:rPr lang="en-US" b="1" dirty="0"/>
              <a:t>Low GPU memory (&lt;16 GB)</a:t>
            </a:r>
            <a:r>
              <a:rPr lang="en-US" dirty="0"/>
              <a:t> → </a:t>
            </a:r>
            <a:r>
              <a:rPr lang="en-US" dirty="0" err="1"/>
              <a:t>Unsloth</a:t>
            </a:r>
            <a:r>
              <a:rPr lang="en-US" dirty="0"/>
              <a:t>, PEFT, or </a:t>
            </a:r>
            <a:r>
              <a:rPr lang="en-US" dirty="0" err="1"/>
              <a:t>DeepSpeed-ZeRO</a:t>
            </a:r>
            <a:r>
              <a:rPr lang="en-US" dirty="0"/>
              <a:t> Stage 3 with </a:t>
            </a:r>
            <a:r>
              <a:rPr lang="en-US" dirty="0" err="1"/>
              <a:t>LoRA</a:t>
            </a:r>
            <a:r>
              <a:rPr lang="en-US" dirty="0"/>
              <a:t>.</a:t>
            </a:r>
          </a:p>
          <a:p>
            <a:r>
              <a:rPr lang="en-US" b="1" dirty="0"/>
              <a:t>Multi-GPU / high-end clusters</a:t>
            </a:r>
            <a:r>
              <a:rPr lang="en-US" dirty="0"/>
              <a:t> → </a:t>
            </a:r>
            <a:r>
              <a:rPr lang="en-US" dirty="0" err="1"/>
              <a:t>DeepSpeed</a:t>
            </a:r>
            <a:r>
              <a:rPr lang="en-US" dirty="0"/>
              <a:t>, Megatron-LM, or Hugging Face Trainer with distributed training.</a:t>
            </a:r>
          </a:p>
          <a:p>
            <a:r>
              <a:rPr lang="en-US" b="1" dirty="0"/>
              <a:t>TPU support</a:t>
            </a:r>
            <a:r>
              <a:rPr lang="en-US" dirty="0"/>
              <a:t> → Hugging Face with </a:t>
            </a:r>
            <a:r>
              <a:rPr lang="en-US" dirty="0" err="1"/>
              <a:t>PyTorch</a:t>
            </a:r>
            <a:r>
              <a:rPr lang="en-US" dirty="0"/>
              <a:t>-XLA, or JAX-based frameworks like Flax.</a:t>
            </a:r>
          </a:p>
          <a:p>
            <a:endParaRPr lang="en-US" dirty="0"/>
          </a:p>
          <a:p>
            <a:r>
              <a:rPr lang="en-US" b="1" dirty="0"/>
              <a:t>3. Data processing needs</a:t>
            </a:r>
          </a:p>
          <a:p>
            <a:r>
              <a:rPr lang="en-US" dirty="0"/>
              <a:t>Your dataset format and complexity matter:</a:t>
            </a:r>
          </a:p>
          <a:p>
            <a:r>
              <a:rPr lang="en-US" b="1" dirty="0"/>
              <a:t>Simple text data</a:t>
            </a:r>
            <a:r>
              <a:rPr lang="en-US" dirty="0"/>
              <a:t> → Hugging Face Datasets or </a:t>
            </a:r>
            <a:r>
              <a:rPr lang="en-US" dirty="0" err="1"/>
              <a:t>Unsloth</a:t>
            </a:r>
            <a:r>
              <a:rPr lang="en-US" dirty="0"/>
              <a:t> (loads directly from text).</a:t>
            </a:r>
          </a:p>
          <a:p>
            <a:r>
              <a:rPr lang="en-US" b="1" dirty="0"/>
              <a:t>Custom formats / multimodal</a:t>
            </a:r>
            <a:r>
              <a:rPr lang="en-US" dirty="0"/>
              <a:t> → Hugging Face (with custom collators), </a:t>
            </a:r>
            <a:r>
              <a:rPr lang="en-US" dirty="0" err="1"/>
              <a:t>OpenFlamingo</a:t>
            </a:r>
            <a:r>
              <a:rPr lang="en-US" dirty="0"/>
              <a:t> for vision-language.</a:t>
            </a:r>
          </a:p>
          <a:p>
            <a:r>
              <a:rPr lang="en-US" b="1" dirty="0"/>
              <a:t>Streaming large datasets</a:t>
            </a:r>
            <a:r>
              <a:rPr lang="en-US" dirty="0"/>
              <a:t> → Hugging Face Datasets streaming mode or </a:t>
            </a:r>
            <a:r>
              <a:rPr lang="en-US" dirty="0" err="1"/>
              <a:t>WebDataset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4. Workflow goals</a:t>
            </a:r>
          </a:p>
          <a:p>
            <a:r>
              <a:rPr lang="en-US" b="1" dirty="0"/>
              <a:t>Research / experimentation</a:t>
            </a:r>
            <a:r>
              <a:rPr lang="en-US" dirty="0"/>
              <a:t> → Hugging Face Transformers (flexible, modular).</a:t>
            </a:r>
          </a:p>
          <a:p>
            <a:r>
              <a:rPr lang="en-US" b="1" dirty="0"/>
              <a:t>Fast, minimal-code fine-tuning</a:t>
            </a:r>
            <a:r>
              <a:rPr lang="en-US" dirty="0"/>
              <a:t> → </a:t>
            </a:r>
            <a:r>
              <a:rPr lang="en-US" dirty="0" err="1"/>
              <a:t>Unsloth</a:t>
            </a:r>
            <a:r>
              <a:rPr lang="en-US" dirty="0"/>
              <a:t>, OpenAI fine-tuning API.</a:t>
            </a:r>
          </a:p>
          <a:p>
            <a:r>
              <a:rPr lang="en-US" b="1" dirty="0"/>
              <a:t>Enterprise deployment</a:t>
            </a:r>
            <a:r>
              <a:rPr lang="en-US" dirty="0"/>
              <a:t> → </a:t>
            </a:r>
            <a:r>
              <a:rPr lang="en-US" dirty="0" err="1"/>
              <a:t>DeepSpeed</a:t>
            </a:r>
            <a:r>
              <a:rPr lang="en-US" dirty="0"/>
              <a:t> + Hugging Face for distributed training and </a:t>
            </a:r>
            <a:r>
              <a:rPr lang="en-US" dirty="0" err="1"/>
              <a:t>vLLM</a:t>
            </a:r>
            <a:r>
              <a:rPr lang="en-US" dirty="0"/>
              <a:t>/Triton for serving.</a:t>
            </a:r>
          </a:p>
          <a:p>
            <a:r>
              <a:rPr lang="en-US" b="1" dirty="0"/>
              <a:t>Quantized training</a:t>
            </a:r>
            <a:r>
              <a:rPr lang="en-US" dirty="0"/>
              <a:t> → PEFT Q-</a:t>
            </a:r>
            <a:r>
              <a:rPr lang="en-US" dirty="0" err="1"/>
              <a:t>LoRA</a:t>
            </a:r>
            <a:r>
              <a:rPr lang="en-US" dirty="0"/>
              <a:t> or </a:t>
            </a:r>
            <a:r>
              <a:rPr lang="en-US" dirty="0" err="1"/>
              <a:t>Unsloth</a:t>
            </a:r>
            <a:r>
              <a:rPr lang="en-US" dirty="0"/>
              <a:t> for training in 4-bit/8-bit.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Decision flow</a:t>
            </a:r>
          </a:p>
          <a:p>
            <a:endParaRPr lang="en-US" b="1" dirty="0"/>
          </a:p>
          <a:p>
            <a:r>
              <a:rPr lang="en-US" b="1" dirty="0"/>
              <a:t>Is your model supported by a specialized optimized library (like </a:t>
            </a:r>
            <a:r>
              <a:rPr lang="en-US" b="1" dirty="0" err="1"/>
              <a:t>Unsloth</a:t>
            </a:r>
            <a:r>
              <a:rPr lang="en-US" b="1" dirty="0"/>
              <a:t> for </a:t>
            </a:r>
            <a:r>
              <a:rPr lang="en-US" b="1" dirty="0" err="1"/>
              <a:t>LLaMA</a:t>
            </a:r>
            <a:r>
              <a:rPr lang="en-US" b="1" dirty="0"/>
              <a:t>)?</a:t>
            </a:r>
            <a:br>
              <a:rPr lang="en-US" dirty="0"/>
            </a:br>
            <a:r>
              <a:rPr lang="en-US" dirty="0"/>
              <a:t>→ Use it unless you need a feature it doesn’t support.</a:t>
            </a:r>
          </a:p>
          <a:p>
            <a:r>
              <a:rPr lang="en-US" b="1" dirty="0"/>
              <a:t>Do you need maximum customization?</a:t>
            </a:r>
            <a:br>
              <a:rPr lang="en-US" dirty="0"/>
            </a:br>
            <a:r>
              <a:rPr lang="en-US" dirty="0"/>
              <a:t>→ Hugging Face Transformers + PEFT.</a:t>
            </a:r>
          </a:p>
          <a:p>
            <a:r>
              <a:rPr lang="en-US" b="1" dirty="0"/>
              <a:t>Are you compute-limited?</a:t>
            </a:r>
            <a:br>
              <a:rPr lang="en-US" dirty="0"/>
            </a:br>
            <a:r>
              <a:rPr lang="en-US" dirty="0"/>
              <a:t>→ Choose libraries with memory-efficient adapters (</a:t>
            </a:r>
            <a:r>
              <a:rPr lang="en-US" dirty="0" err="1"/>
              <a:t>Unsloth</a:t>
            </a:r>
            <a:r>
              <a:rPr lang="en-US" dirty="0"/>
              <a:t>, Q-</a:t>
            </a:r>
            <a:r>
              <a:rPr lang="en-US" dirty="0" err="1"/>
              <a:t>LoRA</a:t>
            </a:r>
            <a:r>
              <a:rPr lang="en-US" dirty="0"/>
              <a:t>, </a:t>
            </a:r>
            <a:r>
              <a:rPr lang="en-US" dirty="0" err="1"/>
              <a:t>bitsandbytes</a:t>
            </a:r>
            <a:r>
              <a:rPr lang="en-US" dirty="0"/>
              <a:t>).</a:t>
            </a:r>
          </a:p>
          <a:p>
            <a:r>
              <a:rPr lang="en-US" b="1" dirty="0"/>
              <a:t>Are you targeting production at scale?</a:t>
            </a:r>
            <a:br>
              <a:rPr lang="en-US" dirty="0"/>
            </a:br>
            <a:r>
              <a:rPr lang="en-US" dirty="0"/>
              <a:t>→ Consider training with </a:t>
            </a:r>
            <a:r>
              <a:rPr lang="en-US" dirty="0" err="1"/>
              <a:t>DeepSpeed</a:t>
            </a:r>
            <a:r>
              <a:rPr lang="en-US" dirty="0"/>
              <a:t> and serving with </a:t>
            </a:r>
            <a:r>
              <a:rPr lang="en-US" dirty="0" err="1"/>
              <a:t>vLLM</a:t>
            </a:r>
            <a:r>
              <a:rPr lang="en-US" dirty="0"/>
              <a:t>.</a:t>
            </a:r>
          </a:p>
          <a:p>
            <a:r>
              <a:rPr lang="en-US" dirty="0"/>
              <a:t>If you want, I can make you a </a:t>
            </a:r>
            <a:r>
              <a:rPr lang="en-US" b="1" dirty="0"/>
              <a:t>library comparison table</a:t>
            </a:r>
            <a:r>
              <a:rPr lang="en-US" dirty="0"/>
              <a:t> showing when to pick Hugging Face, </a:t>
            </a:r>
            <a:r>
              <a:rPr lang="en-US" dirty="0" err="1"/>
              <a:t>Unsloth</a:t>
            </a:r>
            <a:r>
              <a:rPr lang="en-US" dirty="0"/>
              <a:t>, </a:t>
            </a:r>
            <a:r>
              <a:rPr lang="en-US" dirty="0" err="1"/>
              <a:t>DeepSpeed</a:t>
            </a:r>
            <a:r>
              <a:rPr lang="en-US" dirty="0"/>
              <a:t>, or others based on these factors. That way you can just follow it like a checklist.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9012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546B5D2D-53B2-462A-9DD3-B663438D8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966B64BF-F920-D24E-6A71-2146117A49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151F83F9-7F91-1426-37CA-1A195F390A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688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8840E449-C077-47AE-0292-144CAB83C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D515BCE3-EC08-3C44-D5BB-F666B60A7B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A9F0308D-F26F-BF59-A5EC-4E89EBF882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16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0A5DA30C-4131-ABEE-839D-384EB4C8A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8AC4C2B6-2AF9-1863-28B6-0BEEF84301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4898174D-0A54-4DF8-1B2D-EC26493663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 err="1"/>
              <a:t>Lo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b="1" dirty="0"/>
              <a:t>f</a:t>
            </a:r>
            <a:r>
              <a:rPr lang="en-US" dirty="0"/>
              <a:t>ine-</a:t>
            </a:r>
            <a:r>
              <a:rPr lang="en-US" b="1" dirty="0"/>
              <a:t>t</a:t>
            </a:r>
            <a:r>
              <a:rPr lang="en-US" dirty="0"/>
              <a:t>uning with </a:t>
            </a:r>
            <a:r>
              <a:rPr lang="en-US" b="1" dirty="0"/>
              <a:t>Q</a:t>
            </a:r>
            <a:r>
              <a:rPr lang="en-US" dirty="0"/>
              <a:t>uantization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    #Drawback: Higher memory usage, Slower training, More complexity, Less community adoption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0089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22C54DD6-EBEB-372C-89A6-F4C303EC5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50C2F281-FCF6-5082-5394-293401BA45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5963CC5E-AEDC-F11A-E059-ABD30A6AE5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That function internally handles loading both the model weights and the tokenizer artifacts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4867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04C63B73-4B90-BFB0-6640-2A0BA14B7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6654BDC2-E336-74F8-E8F5-F94AA99973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DFA248F8-6F0B-6ECE-202B-CC9E038F28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query projection</a:t>
            </a:r>
          </a:p>
          <a:p>
            <a:r>
              <a:rPr lang="en-US" dirty="0"/>
              <a:t>Q (Query) — from </a:t>
            </a:r>
            <a:r>
              <a:rPr lang="en-US" dirty="0" err="1"/>
              <a:t>q_proj</a:t>
            </a:r>
            <a:r>
              <a:rPr lang="en-US" dirty="0"/>
              <a:t> — represents what each token is looking for in other tokens.</a:t>
            </a:r>
          </a:p>
          <a:p>
            <a:r>
              <a:rPr lang="en-US" dirty="0"/>
              <a:t>K (Key) — from </a:t>
            </a:r>
            <a:r>
              <a:rPr lang="en-US" dirty="0" err="1"/>
              <a:t>k_proj</a:t>
            </a:r>
            <a:r>
              <a:rPr lang="en-US" dirty="0"/>
              <a:t> — represents what each token offers about itself, like its identifying features.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974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3AB0A91D-950A-DFA1-7836-120D3B361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2E285FF1-56E5-57DE-9C10-DDBF53EA8D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B01B3375-921C-FC52-480A-27BCE60F31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20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>
          <a:extLst>
            <a:ext uri="{FF2B5EF4-FFF2-40B4-BE49-F238E27FC236}">
              <a16:creationId xmlns:a16="http://schemas.microsoft.com/office/drawing/2014/main" id="{251CC195-AAA5-629D-9E28-6475A3F25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84339e5801_0_75:notes">
            <a:extLst>
              <a:ext uri="{FF2B5EF4-FFF2-40B4-BE49-F238E27FC236}">
                <a16:creationId xmlns:a16="http://schemas.microsoft.com/office/drawing/2014/main" id="{5731A0D8-4B9F-635E-3BFC-5AF4F3737E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84339e5801_0_75:notes">
            <a:extLst>
              <a:ext uri="{FF2B5EF4-FFF2-40B4-BE49-F238E27FC236}">
                <a16:creationId xmlns:a16="http://schemas.microsoft.com/office/drawing/2014/main" id="{DEB29B98-95FE-DE8D-21E3-7B6D961717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131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5C42877C-0C9B-CDE0-4B4E-7FB1A958E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5230FE72-6E54-2465-532C-D07C3888A1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E9ED7093-3F98-1B4A-6980-11EC1B6EC9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Softmax</a:t>
            </a:r>
            <a:r>
              <a:rPr lang="en-US" dirty="0"/>
              <a:t> to normalize the values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Dk for numerical stability (dimension of the key query space)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4498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B6F36075-E981-B328-37F8-866F9D203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1687820F-2812-0E6C-ED4B-68443BBA57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8828B81D-8A20-3622-C32A-6CEB4A84F4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7019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A25FA51A-DF68-DF9E-5038-D245CAB88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261DDDB9-6525-E901-C208-68B0DC19D3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032B71C9-ABCE-6E9E-95F0-48D2635A65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30753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09840B08-31F4-27D6-317A-EF97D978C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12D7D9AB-2408-7751-E052-AAB820FCA6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12A2FC72-5055-7DEF-9930-59614C6AC9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3628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A83C0C5C-84C8-C42E-CB8A-F5B9AAFBC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ADA2F916-D45D-D679-1CC6-3368C634CD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DC7BE2BB-C9E9-7881-D12C-BC47653141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1535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0CCC68A7-F017-A58D-998D-B366F1D56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58752368-EEBE-63DE-E7FF-1AE906BF5B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EE2BDA98-5A54-ED37-AF4E-70F042C4B7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53768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EE840F02-8D16-23E9-E083-F0E55C405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ACF853C3-9AAA-2903-662D-F608DF266D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9D25415D-70FE-E72D-14E2-82710771C1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1. Start-&gt; </a:t>
            </a:r>
            <a:r>
              <a:rPr lang="en-US" b="1" u="sng" dirty="0" err="1">
                <a:solidFill>
                  <a:srgbClr val="C000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gradient_accumulation_steps</a:t>
            </a:r>
            <a:endParaRPr lang="en-US" b="1" u="sng" dirty="0">
              <a:solidFill>
                <a:srgbClr val="C00000"/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u="sng" dirty="0">
                <a:solidFill>
                  <a:srgbClr val="C000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2. </a:t>
            </a:r>
            <a:r>
              <a:rPr lang="en-US" sz="1100" b="1" u="sng" dirty="0" err="1">
                <a:solidFill>
                  <a:srgbClr val="C000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gradient_accumulation_steps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050" dirty="0">
                <a:solidFill>
                  <a:schemeClr val="bg1"/>
                </a:solidFill>
              </a:rPr>
              <a:t> -&gt;graph </a:t>
            </a:r>
            <a:endParaRPr lang="en-US" sz="1100" b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3. graph -&gt; End</a:t>
            </a:r>
            <a:endParaRPr lang="en-US" b="1" dirty="0"/>
          </a:p>
          <a:p>
            <a:r>
              <a:rPr lang="en-US" b="1" dirty="0"/>
              <a:t>Decoder-only, auto-regressive model</a:t>
            </a:r>
            <a:r>
              <a:rPr lang="en-US" dirty="0"/>
              <a:t> =</a:t>
            </a:r>
            <a:br>
              <a:rPr lang="en-US" dirty="0"/>
            </a:br>
            <a:r>
              <a:rPr lang="en-US" dirty="0"/>
              <a:t>A model that has only a Transformer decoder stack, and generates text by predicting the next token step by step, conditioned on everything seen so far.</a:t>
            </a:r>
          </a:p>
          <a:p>
            <a:r>
              <a:rPr lang="en-US" dirty="0"/>
              <a:t>💡 Contrast:</a:t>
            </a:r>
          </a:p>
          <a:p>
            <a:r>
              <a:rPr lang="en-US" b="1" dirty="0"/>
              <a:t>Seq2seq (encoder–decoder):</a:t>
            </a:r>
            <a:r>
              <a:rPr lang="en-US" dirty="0"/>
              <a:t> Encoder reads input (like English sentence), decoder generates output (like French translation).</a:t>
            </a:r>
          </a:p>
          <a:p>
            <a:r>
              <a:rPr lang="en-US" dirty="0"/>
              <a:t>implemented in 8-bit precision</a:t>
            </a:r>
          </a:p>
          <a:p>
            <a:r>
              <a:rPr lang="en-US" dirty="0"/>
              <a:t>It stores Adam’s moment estimates (m, v) in 8-bit precision instead of 32-bit floats, reducing GPU memory usage.</a:t>
            </a:r>
          </a:p>
          <a:p>
            <a:r>
              <a:rPr lang="en-US" b="1" dirty="0"/>
              <a:t>optimizer’s weight decay update rule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22432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D2FCAE76-7E99-E5B5-BD95-C572B6CF5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30DC2078-CECF-649A-6AB3-77D3691BFA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ABF1CEBD-C66B-3673-AEBC-99406F42DC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 the random seed for reproducibility. It ensures that operations like:(weight initialization, shuffling, dropout, data sampling) behave the same way every time we run the training script.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output_dir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"outputs", #where to save the model checkpoints and logs.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report_to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"none", # Use this for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WandB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(Weights &amp; Biases)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# choose what logs to be shown, if none it only shows the Step and Training Loss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7591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20EA2B90-555D-10F9-3F3B-A125027D2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845C6E67-7F94-8DCE-5B9B-249A6DE437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F2E17C23-7905-D056-4032-35BE5D7311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9185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10CD741C-76E8-3518-E5DD-1E28462BC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75D62036-697B-E671-7F4F-61B62F46DE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BFC3BE6D-9396-286B-11F7-39DB99EE26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6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43843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4D3958B7-B4A6-F836-A719-01C631420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A8EDCFC3-345C-5E1F-3E37-4E87D6C785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E1E05855-680A-F055-06A3-E54A04D685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Why do neural networks typically explode during training? </a:t>
            </a:r>
          </a:p>
          <a:p>
            <a:r>
              <a:rPr lang="en-US" sz="1200" dirty="0">
                <a:solidFill>
                  <a:schemeClr val="bg1"/>
                </a:solidFill>
                <a:latin typeface="Berlin Sans FB Demi" panose="020E0802020502020306" pitchFamily="34" charset="0"/>
              </a:rPr>
              <a:t>The primary memory overhead in a neural network comes from backpropagation. This is because, during backpropagation, we must store the layer activations in memory. After all, they are used to compute the gradients</a:t>
            </a:r>
            <a:endParaRPr lang="en-US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26408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7BB3DB07-4E2C-0401-4167-BD381A8D9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47A1F3F2-E0C7-EC5D-C0D7-5191F2F67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F15C2271-DBDF-998C-8B62-4F82381746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4949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2626931B-EBD4-3C9F-01E3-FDD033F1B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C96D7BEB-2595-5D7C-A429-1E532D5FD9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BDBDB752-869F-6972-A0B5-BD42A10B05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7752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800BAAAB-84E4-0827-65A2-415A1CDBC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A222D289-1708-8A0D-CB63-3375C37A92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BDF1235F-9770-C702-3249-1E101D6043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1349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59EB6B86-136A-D94A-938F-E1B7F2BAB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B77A3B04-A659-C8DA-C59A-1CD128E8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EC08A581-3899-DEB7-60F1-6A322F9128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4380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DB6CF046-A54D-3F51-AE04-9A234FAB3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71E41721-043B-3113-E996-46D0FCF49F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A9EBB9B4-512E-0372-7B9D-8C6F6823F0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2e-4 = 2 × 10⁻⁴ = 0.0002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 Loss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learning rate scheduling</a:t>
            </a:r>
            <a:r>
              <a:rPr lang="en-US" dirty="0"/>
              <a:t> (or </a:t>
            </a:r>
            <a:r>
              <a:rPr lang="en-US" b="1" dirty="0"/>
              <a:t>learning rate annealing/decay</a:t>
            </a:r>
            <a:r>
              <a:rPr lang="en-US" dirty="0"/>
              <a:t>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</a:t>
            </a:r>
            <a:r>
              <a:rPr lang="en-US" b="1" dirty="0"/>
              <a:t>learning rate (LR)</a:t>
            </a:r>
            <a:r>
              <a:rPr lang="en-US" dirty="0"/>
              <a:t> is a hyperparameter that controls </a:t>
            </a:r>
            <a:r>
              <a:rPr lang="en-US" b="1" dirty="0"/>
              <a:t>how big each step of the optimizer is when updating the weights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27508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5AF6DE8E-0FE7-ABAB-34EF-AFE04AD1B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22040BF7-8EE5-5FC3-1F22-89815D5F54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039BE581-383F-CDC0-7C49-F33FEB96E8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3066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E2B7C8A3-1F7E-8782-8B86-3469D32FE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2F23A440-DBFC-27F8-DE8B-CC9172F6E0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D21365D6-BB06-A7D9-4882-74838C4F46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6586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C0E35692-AF34-0BB1-6141-738F66C0A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CB63010A-0660-C84A-66B0-216AA168CD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6ED6420F-EEE0-21F5-876E-ED415AAD33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388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F46F5868-FE58-EA2A-C25E-0A90BA1A3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7EDADBE9-FE67-E6DC-EC8A-E62286113B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59FA2BEB-4B75-3A4E-0417-C009F4DCB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PCP -&gt; 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Primary Care Physician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797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64B31B0E-1D67-7EC2-5C6C-F990125B7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428C9755-EE9A-99F9-A1EC-42E07E204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4B3FB5B3-A059-BD2D-D827-C27F9DAC5F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604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0887DFA0-A00F-EF2E-7A96-7B57516E9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9C3E354D-88F0-3B59-180C-18D65A3A67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F120FEC0-889A-71A8-0790-4B56AA7E86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018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96047346-6930-3ED5-CD0D-8330A0756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AD9C6F58-4F32-75BA-7B0B-D8AD59F689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DA2346D0-38D1-E93B-AEEC-ABD17501E3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062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>
          <a:extLst>
            <a:ext uri="{FF2B5EF4-FFF2-40B4-BE49-F238E27FC236}">
              <a16:creationId xmlns:a16="http://schemas.microsoft.com/office/drawing/2014/main" id="{7C3AABCB-EC5B-176A-45EF-20F5AC0DA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7a667ef0f_1_135:notes">
            <a:extLst>
              <a:ext uri="{FF2B5EF4-FFF2-40B4-BE49-F238E27FC236}">
                <a16:creationId xmlns:a16="http://schemas.microsoft.com/office/drawing/2014/main" id="{8FC81E79-BE75-CD47-C386-FD55B1DA00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7a667ef0f_1_135:notes">
            <a:extLst>
              <a:ext uri="{FF2B5EF4-FFF2-40B4-BE49-F238E27FC236}">
                <a16:creationId xmlns:a16="http://schemas.microsoft.com/office/drawing/2014/main" id="{FF94CE9E-A93B-084E-54C7-CE599B5EFE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274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50606-A8F4-B45C-D812-CF350FCB6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22B494-D916-56F4-390C-B78B455E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D059A-BB59-3F0B-1A60-3133D49AD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B090-EE45-4A2F-8790-0F7501B5901E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FDC58-1B0E-5251-9E6C-CF872D8CB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02345-BFC6-2F39-6912-987EBEE9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55FE-064F-4BA4-A991-1A09E8664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30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52EF4-BFDD-51D6-48AA-AD54DF554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1EFD4F-1AF5-AE68-F2D9-E0034DD11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BECC1-84AC-AFAF-DD49-E04A23399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B090-EE45-4A2F-8790-0F7501B5901E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01D26-92DB-EC17-8A4B-74D3829F3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6A868-19C9-3DC2-AF35-60CB4ED26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55FE-064F-4BA4-A991-1A09E8664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60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544E4D-88EF-C208-204F-BBD0E4FB8C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84F146-195F-F799-F533-368462235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6AF14-0360-DD62-2285-1E606ECE3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B090-EE45-4A2F-8790-0F7501B5901E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EE71B-5C40-E9F7-943C-3FE9291C7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E06CA-31E3-919D-9AC4-954D43DF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55FE-064F-4BA4-A991-1A09E8664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63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-125933" y="3429000"/>
            <a:ext cx="12410800" cy="345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" name="Google Shape;11;p2"/>
          <p:cNvGrpSpPr/>
          <p:nvPr/>
        </p:nvGrpSpPr>
        <p:grpSpPr>
          <a:xfrm>
            <a:off x="137633" y="3429000"/>
            <a:ext cx="11921200" cy="3308800"/>
            <a:chOff x="103225" y="2571750"/>
            <a:chExt cx="8940900" cy="2481600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1032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9044125" y="2571750"/>
              <a:ext cx="0" cy="2481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03225" y="505335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15;p2"/>
          <p:cNvSpPr txBox="1"/>
          <p:nvPr/>
        </p:nvSpPr>
        <p:spPr>
          <a:xfrm>
            <a:off x="6262900" y="1760300"/>
            <a:ext cx="4822400" cy="2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882433" y="3970400"/>
            <a:ext cx="3202800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2926367" y="1943000"/>
            <a:ext cx="6339200" cy="29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6933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6933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6933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6933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6933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6933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6933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69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153033" y="4908800"/>
            <a:ext cx="5890400" cy="4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3733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7267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>
            <a:off x="4987333" y="2487517"/>
            <a:ext cx="7297600" cy="151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2" name="Google Shape;22;p3"/>
          <p:cNvCxnSpPr/>
          <p:nvPr/>
        </p:nvCxnSpPr>
        <p:spPr>
          <a:xfrm>
            <a:off x="12056833" y="2503733"/>
            <a:ext cx="3200" cy="1482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 txBox="1">
            <a:spLocks noGrp="1"/>
          </p:cNvSpPr>
          <p:nvPr>
            <p:ph type="title" hasCustomPrompt="1"/>
          </p:nvPr>
        </p:nvSpPr>
        <p:spPr>
          <a:xfrm>
            <a:off x="2736267" y="2668567"/>
            <a:ext cx="2217600" cy="1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/>
          </p:nvPr>
        </p:nvSpPr>
        <p:spPr>
          <a:xfrm>
            <a:off x="5939067" y="2337731"/>
            <a:ext cx="5762000" cy="1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12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5957607" y="4175527"/>
            <a:ext cx="5112000" cy="8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7922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828767" y="1637916"/>
            <a:ext cx="10504400" cy="4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833733" y="421084"/>
            <a:ext cx="10272000" cy="9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0720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5"/>
          <p:cNvSpPr/>
          <p:nvPr/>
        </p:nvSpPr>
        <p:spPr>
          <a:xfrm>
            <a:off x="4252763" y="-81933"/>
            <a:ext cx="8222000" cy="700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11800" y="2392400"/>
            <a:ext cx="3710400" cy="20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5537704" y="4195735"/>
            <a:ext cx="2450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5208504" y="4611148"/>
            <a:ext cx="2779600" cy="1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8498983" y="773859"/>
            <a:ext cx="25600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8498985" y="1177955"/>
            <a:ext cx="2776400" cy="1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6230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522600" y="2531200"/>
            <a:ext cx="2892400" cy="1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94944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6485267" y="3026200"/>
            <a:ext cx="4755600" cy="15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6485267" y="2262600"/>
            <a:ext cx="511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9765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8"/>
          <p:cNvSpPr/>
          <p:nvPr/>
        </p:nvSpPr>
        <p:spPr>
          <a:xfrm>
            <a:off x="-203200" y="3648100"/>
            <a:ext cx="6774400" cy="285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48" name="Google Shape;48;p8"/>
          <p:cNvCxnSpPr/>
          <p:nvPr/>
        </p:nvCxnSpPr>
        <p:spPr>
          <a:xfrm>
            <a:off x="135700" y="3648100"/>
            <a:ext cx="0" cy="2855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3386767" y="5570700"/>
            <a:ext cx="2790800" cy="6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2"/>
          </p:nvPr>
        </p:nvSpPr>
        <p:spPr>
          <a:xfrm>
            <a:off x="950967" y="3978932"/>
            <a:ext cx="5144800" cy="1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7803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-117633" y="1120600"/>
            <a:ext cx="5597600" cy="151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3" name="Google Shape;53;p9"/>
          <p:cNvCxnSpPr/>
          <p:nvPr/>
        </p:nvCxnSpPr>
        <p:spPr>
          <a:xfrm>
            <a:off x="138400" y="1121100"/>
            <a:ext cx="0" cy="1515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6096000" y="1066600"/>
            <a:ext cx="4755600" cy="15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950967" y="1389241"/>
            <a:ext cx="511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46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99187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564F1-D245-0F4A-2A85-677B5443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837D5-6369-3630-209A-BFAD43D7A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E99F6-89F8-6697-157D-9865E4DE8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B090-EE45-4A2F-8790-0F7501B5901E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0356D-70F1-B4EA-1BE1-33BA0BF2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03F10-FDF3-EA9E-1D37-4170389FB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55FE-064F-4BA4-A991-1A09E8664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941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3047923" y="421785"/>
            <a:ext cx="6630400" cy="20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6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87389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-154833" y="3415700"/>
            <a:ext cx="12374800" cy="18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11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2749051" y="965167"/>
            <a:ext cx="6692000" cy="24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6666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title" idx="2"/>
          </p:nvPr>
        </p:nvSpPr>
        <p:spPr>
          <a:xfrm>
            <a:off x="3314073" y="3828633"/>
            <a:ext cx="5556800" cy="10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66283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8668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200" y="2765395"/>
            <a:ext cx="12192000" cy="134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91" name="Google Shape;91;p14"/>
          <p:cNvCxnSpPr/>
          <p:nvPr/>
        </p:nvCxnSpPr>
        <p:spPr>
          <a:xfrm>
            <a:off x="143967" y="2768067"/>
            <a:ext cx="0" cy="134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4"/>
          <p:cNvCxnSpPr/>
          <p:nvPr/>
        </p:nvCxnSpPr>
        <p:spPr>
          <a:xfrm>
            <a:off x="12053832" y="2768067"/>
            <a:ext cx="0" cy="1348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4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3528000" y="2953135"/>
            <a:ext cx="51360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title" idx="2" hasCustomPrompt="1"/>
          </p:nvPr>
        </p:nvSpPr>
        <p:spPr>
          <a:xfrm>
            <a:off x="2906077" y="788188"/>
            <a:ext cx="312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2906077" y="1580135"/>
            <a:ext cx="3121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3"/>
          </p:nvPr>
        </p:nvSpPr>
        <p:spPr>
          <a:xfrm>
            <a:off x="2906077" y="1973937"/>
            <a:ext cx="3121200" cy="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 idx="4" hasCustomPrompt="1"/>
          </p:nvPr>
        </p:nvSpPr>
        <p:spPr>
          <a:xfrm>
            <a:off x="6164192" y="788188"/>
            <a:ext cx="3121200" cy="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5"/>
          </p:nvPr>
        </p:nvSpPr>
        <p:spPr>
          <a:xfrm>
            <a:off x="6164192" y="1569571"/>
            <a:ext cx="3121200" cy="3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6"/>
          </p:nvPr>
        </p:nvSpPr>
        <p:spPr>
          <a:xfrm>
            <a:off x="6161792" y="1973937"/>
            <a:ext cx="3126000" cy="6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7" hasCustomPrompt="1"/>
          </p:nvPr>
        </p:nvSpPr>
        <p:spPr>
          <a:xfrm>
            <a:off x="2906077" y="4321769"/>
            <a:ext cx="3121200" cy="6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8"/>
          </p:nvPr>
        </p:nvSpPr>
        <p:spPr>
          <a:xfrm>
            <a:off x="2906077" y="5131208"/>
            <a:ext cx="31212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9"/>
          </p:nvPr>
        </p:nvSpPr>
        <p:spPr>
          <a:xfrm>
            <a:off x="2906077" y="5510473"/>
            <a:ext cx="3121200" cy="6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 idx="13" hasCustomPrompt="1"/>
          </p:nvPr>
        </p:nvSpPr>
        <p:spPr>
          <a:xfrm>
            <a:off x="6164192" y="4321769"/>
            <a:ext cx="3121200" cy="6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4"/>
          </p:nvPr>
        </p:nvSpPr>
        <p:spPr>
          <a:xfrm>
            <a:off x="6164192" y="5131208"/>
            <a:ext cx="31212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15"/>
          </p:nvPr>
        </p:nvSpPr>
        <p:spPr>
          <a:xfrm>
            <a:off x="6164192" y="5510473"/>
            <a:ext cx="3121200" cy="6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88529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7874500" y="1165433"/>
            <a:ext cx="4367600" cy="151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5"/>
          <p:cNvSpPr/>
          <p:nvPr/>
        </p:nvSpPr>
        <p:spPr>
          <a:xfrm>
            <a:off x="-96900" y="2670533"/>
            <a:ext cx="5597600" cy="151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15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hasCustomPrompt="1"/>
          </p:nvPr>
        </p:nvSpPr>
        <p:spPr>
          <a:xfrm>
            <a:off x="5939067" y="1281817"/>
            <a:ext cx="2217600" cy="1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title" idx="2"/>
          </p:nvPr>
        </p:nvSpPr>
        <p:spPr>
          <a:xfrm>
            <a:off x="5939067" y="2606616"/>
            <a:ext cx="5762000" cy="16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12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ubTitle" idx="1"/>
          </p:nvPr>
        </p:nvSpPr>
        <p:spPr>
          <a:xfrm>
            <a:off x="5939067" y="4211385"/>
            <a:ext cx="5112000" cy="8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>
            <a:off x="12056833" y="1176483"/>
            <a:ext cx="3200" cy="1482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135713" y="2686733"/>
            <a:ext cx="3200" cy="1482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601143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16"/>
          <p:cNvSpPr txBox="1">
            <a:spLocks noGrp="1"/>
          </p:cNvSpPr>
          <p:nvPr>
            <p:ph type="title" hasCustomPrompt="1"/>
          </p:nvPr>
        </p:nvSpPr>
        <p:spPr>
          <a:xfrm>
            <a:off x="1423740" y="2689328"/>
            <a:ext cx="2217600" cy="1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 idx="2"/>
          </p:nvPr>
        </p:nvSpPr>
        <p:spPr>
          <a:xfrm>
            <a:off x="3606640" y="2249972"/>
            <a:ext cx="5762000" cy="1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verpass"/>
              <a:buNone/>
              <a:defRPr sz="12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7987395" y="2689333"/>
            <a:ext cx="2582000" cy="14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2301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60800" y="2531200"/>
            <a:ext cx="2892400" cy="1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580740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950967" y="525580"/>
            <a:ext cx="2892400" cy="1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7722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/>
          <p:nvPr/>
        </p:nvSpPr>
        <p:spPr>
          <a:xfrm>
            <a:off x="6103933" y="1529367"/>
            <a:ext cx="6116000" cy="377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19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19"/>
          <p:cNvSpPr txBox="1">
            <a:spLocks noGrp="1"/>
          </p:cNvSpPr>
          <p:nvPr>
            <p:ph type="title" hasCustomPrompt="1"/>
          </p:nvPr>
        </p:nvSpPr>
        <p:spPr>
          <a:xfrm>
            <a:off x="777975" y="2165667"/>
            <a:ext cx="5145200" cy="24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266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 idx="2"/>
          </p:nvPr>
        </p:nvSpPr>
        <p:spPr>
          <a:xfrm>
            <a:off x="6725767" y="1916933"/>
            <a:ext cx="3980000" cy="29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sz="7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217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1"/>
          </p:nvPr>
        </p:nvSpPr>
        <p:spPr>
          <a:xfrm>
            <a:off x="6298667" y="3916187"/>
            <a:ext cx="2790800" cy="6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2"/>
          </p:nvPr>
        </p:nvSpPr>
        <p:spPr>
          <a:xfrm>
            <a:off x="6298667" y="2269351"/>
            <a:ext cx="4954400" cy="1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048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DF33-901A-AD37-1951-2848A791F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706BB-7EB2-14D4-361D-6A1E93864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CC243-DBEE-3AE3-40A7-CE3296EE1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B090-EE45-4A2F-8790-0F7501B5901E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BFB29-F399-9BFA-3E95-3EA41E10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A3DA5-3C87-5C16-E59D-19BDCFF42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55FE-064F-4BA4-A991-1A09E8664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930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/>
          <p:nvPr/>
        </p:nvSpPr>
        <p:spPr>
          <a:xfrm>
            <a:off x="4240800" y="-75500"/>
            <a:ext cx="3710400" cy="700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21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4240800" y="393053"/>
            <a:ext cx="3710400" cy="20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1"/>
          </p:nvPr>
        </p:nvSpPr>
        <p:spPr>
          <a:xfrm>
            <a:off x="1260539" y="3796301"/>
            <a:ext cx="2450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2"/>
          </p:nvPr>
        </p:nvSpPr>
        <p:spPr>
          <a:xfrm>
            <a:off x="931339" y="4211715"/>
            <a:ext cx="2779600" cy="1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3"/>
          </p:nvPr>
        </p:nvSpPr>
        <p:spPr>
          <a:xfrm>
            <a:off x="8420456" y="3796292"/>
            <a:ext cx="25600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4"/>
          </p:nvPr>
        </p:nvSpPr>
        <p:spPr>
          <a:xfrm>
            <a:off x="8420456" y="4200388"/>
            <a:ext cx="2776400" cy="1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60229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1"/>
          </p:nvPr>
        </p:nvSpPr>
        <p:spPr>
          <a:xfrm>
            <a:off x="833733" y="1623633"/>
            <a:ext cx="5189600" cy="4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R="67732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marR="67732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marR="67732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marR="67732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marR="67732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marR="67732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marR="67732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marR="67732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833733" y="421084"/>
            <a:ext cx="10272000" cy="9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2"/>
          </p:nvPr>
        </p:nvSpPr>
        <p:spPr>
          <a:xfrm>
            <a:off x="6095997" y="1623633"/>
            <a:ext cx="5072400" cy="45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67732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marR="67732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marR="67732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marR="67732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marR="67732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marR="67732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marR="67732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marR="67732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marR="67732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30487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932000" y="570833"/>
            <a:ext cx="10328000" cy="8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296582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932000" y="570833"/>
            <a:ext cx="10328000" cy="8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810288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932000" y="992995"/>
            <a:ext cx="2820000" cy="8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479255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26"/>
          <p:cNvSpPr/>
          <p:nvPr/>
        </p:nvSpPr>
        <p:spPr>
          <a:xfrm>
            <a:off x="4223933" y="2001512"/>
            <a:ext cx="7957200" cy="284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720800" y="2531200"/>
            <a:ext cx="2892400" cy="1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5823052" y="3112647"/>
            <a:ext cx="1170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2"/>
          </p:nvPr>
        </p:nvSpPr>
        <p:spPr>
          <a:xfrm>
            <a:off x="5158652" y="3609559"/>
            <a:ext cx="2499200" cy="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3"/>
          </p:nvPr>
        </p:nvSpPr>
        <p:spPr>
          <a:xfrm>
            <a:off x="8765367" y="3112647"/>
            <a:ext cx="1170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4"/>
          </p:nvPr>
        </p:nvSpPr>
        <p:spPr>
          <a:xfrm>
            <a:off x="8100967" y="3609559"/>
            <a:ext cx="2499200" cy="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907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solidFill>
          <a:schemeClr val="dk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/>
          <p:nvPr/>
        </p:nvSpPr>
        <p:spPr>
          <a:xfrm rot="5400000">
            <a:off x="2895500" y="2073833"/>
            <a:ext cx="6880800" cy="271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8" name="Google Shape;168;p27"/>
          <p:cNvGrpSpPr/>
          <p:nvPr/>
        </p:nvGrpSpPr>
        <p:grpSpPr>
          <a:xfrm flipH="1">
            <a:off x="4976418" y="135034"/>
            <a:ext cx="7043484" cy="6580133"/>
            <a:chOff x="101561" y="101275"/>
            <a:chExt cx="4473000" cy="4935100"/>
          </a:xfrm>
        </p:grpSpPr>
        <p:cxnSp>
          <p:nvCxnSpPr>
            <p:cNvPr id="169" name="Google Shape;169;p27"/>
            <p:cNvCxnSpPr/>
            <p:nvPr/>
          </p:nvCxnSpPr>
          <p:spPr>
            <a:xfrm rot="10800000">
              <a:off x="103276" y="3441000"/>
              <a:ext cx="0" cy="1587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7"/>
            <p:cNvCxnSpPr/>
            <p:nvPr/>
          </p:nvCxnSpPr>
          <p:spPr>
            <a:xfrm rot="10800000">
              <a:off x="101561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7"/>
            <p:cNvCxnSpPr/>
            <p:nvPr/>
          </p:nvCxnSpPr>
          <p:spPr>
            <a:xfrm rot="10800000">
              <a:off x="101561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27"/>
            <p:cNvCxnSpPr/>
            <p:nvPr/>
          </p:nvCxnSpPr>
          <p:spPr>
            <a:xfrm rot="10800000">
              <a:off x="103284" y="115475"/>
              <a:ext cx="0" cy="1747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3" name="Google Shape;173;p27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2892400" cy="1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1"/>
          </p:nvPr>
        </p:nvSpPr>
        <p:spPr>
          <a:xfrm>
            <a:off x="5086300" y="719333"/>
            <a:ext cx="2499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2"/>
          </p:nvPr>
        </p:nvSpPr>
        <p:spPr>
          <a:xfrm>
            <a:off x="5086300" y="1216259"/>
            <a:ext cx="2499200" cy="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3"/>
          </p:nvPr>
        </p:nvSpPr>
        <p:spPr>
          <a:xfrm>
            <a:off x="5086300" y="2719381"/>
            <a:ext cx="2499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4"/>
          </p:nvPr>
        </p:nvSpPr>
        <p:spPr>
          <a:xfrm>
            <a:off x="5086300" y="3216307"/>
            <a:ext cx="2499200" cy="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5"/>
          </p:nvPr>
        </p:nvSpPr>
        <p:spPr>
          <a:xfrm>
            <a:off x="5086300" y="4719200"/>
            <a:ext cx="2499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6"/>
          </p:nvPr>
        </p:nvSpPr>
        <p:spPr>
          <a:xfrm>
            <a:off x="5086300" y="5216125"/>
            <a:ext cx="2499200" cy="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71755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 and two columns 4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28"/>
          <p:cNvSpPr/>
          <p:nvPr/>
        </p:nvSpPr>
        <p:spPr>
          <a:xfrm>
            <a:off x="-34632" y="2001512"/>
            <a:ext cx="7957200" cy="284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8522588" y="2531200"/>
            <a:ext cx="2892400" cy="1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ubTitle" idx="1"/>
          </p:nvPr>
        </p:nvSpPr>
        <p:spPr>
          <a:xfrm>
            <a:off x="1911419" y="3112647"/>
            <a:ext cx="1170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2"/>
          </p:nvPr>
        </p:nvSpPr>
        <p:spPr>
          <a:xfrm>
            <a:off x="1247019" y="3607579"/>
            <a:ext cx="2499200" cy="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3"/>
          </p:nvPr>
        </p:nvSpPr>
        <p:spPr>
          <a:xfrm>
            <a:off x="5189357" y="3103271"/>
            <a:ext cx="11704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4"/>
          </p:nvPr>
        </p:nvSpPr>
        <p:spPr>
          <a:xfrm>
            <a:off x="4524957" y="3607579"/>
            <a:ext cx="2499200" cy="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37675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 and two columns 5">
    <p:bg>
      <p:bgPr>
        <a:solidFill>
          <a:schemeClr val="dk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135400" y="145833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29"/>
          <p:cNvSpPr/>
          <p:nvPr/>
        </p:nvSpPr>
        <p:spPr>
          <a:xfrm rot="5400000">
            <a:off x="2895500" y="2073833"/>
            <a:ext cx="6880800" cy="271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8522588" y="2531200"/>
            <a:ext cx="2892400" cy="17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1"/>
          </p:nvPr>
        </p:nvSpPr>
        <p:spPr>
          <a:xfrm>
            <a:off x="5086300" y="716667"/>
            <a:ext cx="2499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2"/>
          </p:nvPr>
        </p:nvSpPr>
        <p:spPr>
          <a:xfrm>
            <a:off x="5086300" y="1211612"/>
            <a:ext cx="2499200" cy="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3"/>
          </p:nvPr>
        </p:nvSpPr>
        <p:spPr>
          <a:xfrm>
            <a:off x="5086300" y="2867399"/>
            <a:ext cx="2499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4"/>
          </p:nvPr>
        </p:nvSpPr>
        <p:spPr>
          <a:xfrm>
            <a:off x="5086300" y="3375931"/>
            <a:ext cx="2499200" cy="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5"/>
          </p:nvPr>
        </p:nvSpPr>
        <p:spPr>
          <a:xfrm>
            <a:off x="5086300" y="5027351"/>
            <a:ext cx="2499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6"/>
          </p:nvPr>
        </p:nvSpPr>
        <p:spPr>
          <a:xfrm>
            <a:off x="5086300" y="5535884"/>
            <a:ext cx="2499200" cy="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9911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solidFill>
          <a:schemeClr val="dk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833733" y="431567"/>
            <a:ext cx="104072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2845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C197B-E55B-DAE2-5768-DA3A2BD55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9D84-8731-E919-9DE8-20C51CCBEF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C6CC0-26B0-4242-D0BA-E491C3D90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D5978-F81F-DD51-D641-81CA550F3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B090-EE45-4A2F-8790-0F7501B5901E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5CCF3-37A8-BA35-9F25-9EDB7EB17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7706B-9E76-96BF-5D53-558B13D01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55FE-064F-4BA4-A991-1A09E8664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851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833733" y="431567"/>
            <a:ext cx="104072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19092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6502536" y="1600867"/>
            <a:ext cx="42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43272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 only 10">
    <p:bg>
      <p:bgPr>
        <a:solidFill>
          <a:schemeClr val="dk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/>
          </p:nvPr>
        </p:nvSpPr>
        <p:spPr>
          <a:xfrm>
            <a:off x="950969" y="719333"/>
            <a:ext cx="423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96812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 only 1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>
            <a:spLocks noGrp="1"/>
          </p:cNvSpPr>
          <p:nvPr>
            <p:ph type="title"/>
          </p:nvPr>
        </p:nvSpPr>
        <p:spPr>
          <a:xfrm>
            <a:off x="653200" y="2911400"/>
            <a:ext cx="3027600" cy="10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5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506167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 only 12">
    <p:bg>
      <p:bgPr>
        <a:solidFill>
          <a:schemeClr val="dk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36"/>
          <p:cNvSpPr/>
          <p:nvPr/>
        </p:nvSpPr>
        <p:spPr>
          <a:xfrm>
            <a:off x="0" y="1645433"/>
            <a:ext cx="3875200" cy="357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cxnSp>
        <p:nvCxnSpPr>
          <p:cNvPr id="220" name="Google Shape;220;p36"/>
          <p:cNvCxnSpPr/>
          <p:nvPr/>
        </p:nvCxnSpPr>
        <p:spPr>
          <a:xfrm>
            <a:off x="138400" y="1647033"/>
            <a:ext cx="0" cy="3584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950967" y="2911400"/>
            <a:ext cx="3027600" cy="10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6345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Title only 13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>
            <a:spLocks noGrp="1"/>
          </p:cNvSpPr>
          <p:nvPr>
            <p:ph type="title"/>
          </p:nvPr>
        </p:nvSpPr>
        <p:spPr>
          <a:xfrm>
            <a:off x="812729" y="504681"/>
            <a:ext cx="5262400" cy="18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7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642754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Title only 14">
    <p:bg>
      <p:bgPr>
        <a:solidFill>
          <a:schemeClr val="dk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title"/>
          </p:nvPr>
        </p:nvSpPr>
        <p:spPr>
          <a:xfrm>
            <a:off x="950967" y="471933"/>
            <a:ext cx="10302400" cy="10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8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085049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Title only 15">
    <p:bg>
      <p:bgPr>
        <a:solidFill>
          <a:schemeClr val="dk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655200" y="2572800"/>
            <a:ext cx="3023600" cy="17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39345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 only 16">
    <p:bg>
      <p:bgPr>
        <a:solidFill>
          <a:schemeClr val="dk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40"/>
          <p:cNvSpPr txBox="1">
            <a:spLocks noGrp="1"/>
          </p:cNvSpPr>
          <p:nvPr>
            <p:ph type="title"/>
          </p:nvPr>
        </p:nvSpPr>
        <p:spPr>
          <a:xfrm>
            <a:off x="8229600" y="560720"/>
            <a:ext cx="3023600" cy="17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26582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Title only 17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41"/>
          <p:cNvSpPr/>
          <p:nvPr/>
        </p:nvSpPr>
        <p:spPr>
          <a:xfrm>
            <a:off x="3863" y="-66567"/>
            <a:ext cx="12192000" cy="6944400"/>
          </a:xfrm>
          <a:prstGeom prst="rect">
            <a:avLst/>
          </a:prstGeom>
          <a:solidFill>
            <a:schemeClr val="dk1">
              <a:alpha val="648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41"/>
          <p:cNvSpPr/>
          <p:nvPr/>
        </p:nvSpPr>
        <p:spPr>
          <a:xfrm>
            <a:off x="3632200" y="0"/>
            <a:ext cx="49276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cxnSp>
        <p:nvCxnSpPr>
          <p:cNvPr id="238" name="Google Shape;238;p41"/>
          <p:cNvCxnSpPr/>
          <p:nvPr/>
        </p:nvCxnSpPr>
        <p:spPr>
          <a:xfrm>
            <a:off x="3604864" y="141600"/>
            <a:ext cx="5082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41"/>
          <p:cNvCxnSpPr/>
          <p:nvPr/>
        </p:nvCxnSpPr>
        <p:spPr>
          <a:xfrm>
            <a:off x="3604864" y="6716400"/>
            <a:ext cx="5082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41"/>
          <p:cNvSpPr txBox="1">
            <a:spLocks noGrp="1"/>
          </p:cNvSpPr>
          <p:nvPr>
            <p:ph type="title"/>
          </p:nvPr>
        </p:nvSpPr>
        <p:spPr>
          <a:xfrm>
            <a:off x="3632200" y="472112"/>
            <a:ext cx="4927600" cy="10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837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D603E-5845-9061-D5EC-3993707F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81905-F0F4-0CF5-8B81-A9A56A482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8203E-5DA1-6E9E-DA29-9D3318C48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344EF6-3E09-E51C-7D19-8F37926323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DD0866-3148-48D4-2D66-63C035D305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6DB5D1-2D57-B14B-3F27-725D0490D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B090-EE45-4A2F-8790-0F7501B5901E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B39B9F-1E3D-0F71-4E2F-537FDD306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18B9B6-0125-AAED-533E-22784DEC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55FE-064F-4BA4-A991-1A09E8664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2613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8">
  <p:cSld name="Title only 18">
    <p:bg>
      <p:bgPr>
        <a:solidFill>
          <a:schemeClr val="dk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950967" y="910300"/>
            <a:ext cx="2778800" cy="10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08243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xfrm>
            <a:off x="904835" y="431433"/>
            <a:ext cx="10394000" cy="9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3"/>
          <p:cNvSpPr txBox="1">
            <a:spLocks noGrp="1"/>
          </p:cNvSpPr>
          <p:nvPr>
            <p:ph type="subTitle" idx="1"/>
          </p:nvPr>
        </p:nvSpPr>
        <p:spPr>
          <a:xfrm>
            <a:off x="1505357" y="1892029"/>
            <a:ext cx="2499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340357" y="2268487"/>
            <a:ext cx="2829200" cy="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4733271" y="1885629"/>
            <a:ext cx="2499200" cy="3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4568671" y="2268487"/>
            <a:ext cx="2828400" cy="6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8078912" y="1885629"/>
            <a:ext cx="2495600" cy="3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7845312" y="2268487"/>
            <a:ext cx="2962800" cy="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1505357" y="3579933"/>
            <a:ext cx="24992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1340357" y="3930416"/>
            <a:ext cx="2829200" cy="6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4735071" y="3579933"/>
            <a:ext cx="24956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4568671" y="3932487"/>
            <a:ext cx="2828400" cy="6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8078912" y="3579933"/>
            <a:ext cx="24956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7912512" y="3932487"/>
            <a:ext cx="2828400" cy="6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258" name="Google Shape;258;p43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705078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Title and six columns 2">
    <p:bg>
      <p:bgPr>
        <a:solidFill>
          <a:schemeClr val="dk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3197000" y="431433"/>
            <a:ext cx="8102000" cy="9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4"/>
          <p:cNvSpPr txBox="1">
            <a:spLocks noGrp="1"/>
          </p:cNvSpPr>
          <p:nvPr>
            <p:ph type="subTitle" idx="1"/>
          </p:nvPr>
        </p:nvSpPr>
        <p:spPr>
          <a:xfrm>
            <a:off x="4268257" y="2095229"/>
            <a:ext cx="2499200" cy="3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2" name="Google Shape;262;p44"/>
          <p:cNvSpPr txBox="1">
            <a:spLocks noGrp="1"/>
          </p:cNvSpPr>
          <p:nvPr>
            <p:ph type="subTitle" idx="2"/>
          </p:nvPr>
        </p:nvSpPr>
        <p:spPr>
          <a:xfrm>
            <a:off x="4268257" y="2471687"/>
            <a:ext cx="2829200" cy="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44"/>
          <p:cNvSpPr txBox="1">
            <a:spLocks noGrp="1"/>
          </p:cNvSpPr>
          <p:nvPr>
            <p:ph type="subTitle" idx="3"/>
          </p:nvPr>
        </p:nvSpPr>
        <p:spPr>
          <a:xfrm>
            <a:off x="8454912" y="2088829"/>
            <a:ext cx="2499200" cy="3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subTitle" idx="4"/>
          </p:nvPr>
        </p:nvSpPr>
        <p:spPr>
          <a:xfrm>
            <a:off x="8454912" y="2471687"/>
            <a:ext cx="2828400" cy="6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44"/>
          <p:cNvSpPr txBox="1">
            <a:spLocks noGrp="1"/>
          </p:cNvSpPr>
          <p:nvPr>
            <p:ph type="subTitle" idx="5"/>
          </p:nvPr>
        </p:nvSpPr>
        <p:spPr>
          <a:xfrm>
            <a:off x="8454912" y="3554024"/>
            <a:ext cx="2495600" cy="3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" name="Google Shape;266;p44"/>
          <p:cNvSpPr txBox="1">
            <a:spLocks noGrp="1"/>
          </p:cNvSpPr>
          <p:nvPr>
            <p:ph type="subTitle" idx="6"/>
          </p:nvPr>
        </p:nvSpPr>
        <p:spPr>
          <a:xfrm>
            <a:off x="8454912" y="3936881"/>
            <a:ext cx="2962800" cy="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44"/>
          <p:cNvSpPr txBox="1">
            <a:spLocks noGrp="1"/>
          </p:cNvSpPr>
          <p:nvPr>
            <p:ph type="subTitle" idx="7"/>
          </p:nvPr>
        </p:nvSpPr>
        <p:spPr>
          <a:xfrm>
            <a:off x="4268257" y="3560948"/>
            <a:ext cx="24992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subTitle" idx="8"/>
          </p:nvPr>
        </p:nvSpPr>
        <p:spPr>
          <a:xfrm>
            <a:off x="4268257" y="3939112"/>
            <a:ext cx="2829200" cy="6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44"/>
          <p:cNvSpPr txBox="1">
            <a:spLocks noGrp="1"/>
          </p:cNvSpPr>
          <p:nvPr>
            <p:ph type="subTitle" idx="9"/>
          </p:nvPr>
        </p:nvSpPr>
        <p:spPr>
          <a:xfrm>
            <a:off x="4268257" y="5047476"/>
            <a:ext cx="24956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subTitle" idx="13"/>
          </p:nvPr>
        </p:nvSpPr>
        <p:spPr>
          <a:xfrm>
            <a:off x="4268257" y="5427711"/>
            <a:ext cx="2828400" cy="6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subTitle" idx="14"/>
          </p:nvPr>
        </p:nvSpPr>
        <p:spPr>
          <a:xfrm>
            <a:off x="8454912" y="5049844"/>
            <a:ext cx="2495600" cy="3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15"/>
          </p:nvPr>
        </p:nvSpPr>
        <p:spPr>
          <a:xfrm>
            <a:off x="8454912" y="5430079"/>
            <a:ext cx="2828400" cy="6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44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777668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/>
          <p:nvPr/>
        </p:nvSpPr>
        <p:spPr>
          <a:xfrm>
            <a:off x="3688911" y="476748"/>
            <a:ext cx="7412800" cy="59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subTitle" idx="1"/>
          </p:nvPr>
        </p:nvSpPr>
        <p:spPr>
          <a:xfrm>
            <a:off x="5126724" y="1334031"/>
            <a:ext cx="21700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7" name="Google Shape;277;p45"/>
          <p:cNvSpPr txBox="1">
            <a:spLocks noGrp="1"/>
          </p:cNvSpPr>
          <p:nvPr>
            <p:ph type="subTitle" idx="2"/>
          </p:nvPr>
        </p:nvSpPr>
        <p:spPr>
          <a:xfrm>
            <a:off x="5126724" y="1684519"/>
            <a:ext cx="2194000" cy="1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subTitle" idx="3"/>
          </p:nvPr>
        </p:nvSpPr>
        <p:spPr>
          <a:xfrm>
            <a:off x="5126724" y="4117719"/>
            <a:ext cx="21700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9" name="Google Shape;279;p45"/>
          <p:cNvSpPr txBox="1">
            <a:spLocks noGrp="1"/>
          </p:cNvSpPr>
          <p:nvPr>
            <p:ph type="subTitle" idx="4"/>
          </p:nvPr>
        </p:nvSpPr>
        <p:spPr>
          <a:xfrm>
            <a:off x="8549091" y="1684504"/>
            <a:ext cx="2194000" cy="1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45"/>
          <p:cNvSpPr txBox="1">
            <a:spLocks noGrp="1"/>
          </p:cNvSpPr>
          <p:nvPr>
            <p:ph type="subTitle" idx="5"/>
          </p:nvPr>
        </p:nvSpPr>
        <p:spPr>
          <a:xfrm>
            <a:off x="8548091" y="1332231"/>
            <a:ext cx="2172000" cy="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1" name="Google Shape;281;p45"/>
          <p:cNvSpPr txBox="1">
            <a:spLocks noGrp="1"/>
          </p:cNvSpPr>
          <p:nvPr>
            <p:ph type="subTitle" idx="6"/>
          </p:nvPr>
        </p:nvSpPr>
        <p:spPr>
          <a:xfrm>
            <a:off x="5126724" y="4467224"/>
            <a:ext cx="2199200" cy="11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45"/>
          <p:cNvSpPr txBox="1">
            <a:spLocks noGrp="1"/>
          </p:cNvSpPr>
          <p:nvPr>
            <p:ph type="subTitle" idx="7"/>
          </p:nvPr>
        </p:nvSpPr>
        <p:spPr>
          <a:xfrm>
            <a:off x="8549091" y="4117719"/>
            <a:ext cx="21700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8"/>
          </p:nvPr>
        </p:nvSpPr>
        <p:spPr>
          <a:xfrm>
            <a:off x="8549091" y="4469013"/>
            <a:ext cx="2194000" cy="1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title"/>
          </p:nvPr>
        </p:nvSpPr>
        <p:spPr>
          <a:xfrm>
            <a:off x="928600" y="2074400"/>
            <a:ext cx="2476800" cy="2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45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534835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/>
          <p:nvPr/>
        </p:nvSpPr>
        <p:spPr>
          <a:xfrm>
            <a:off x="5488333" y="2755067"/>
            <a:ext cx="6945200" cy="135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46"/>
          <p:cNvSpPr txBox="1">
            <a:spLocks noGrp="1"/>
          </p:cNvSpPr>
          <p:nvPr>
            <p:ph type="subTitle" idx="1"/>
          </p:nvPr>
        </p:nvSpPr>
        <p:spPr>
          <a:xfrm>
            <a:off x="2156024" y="927631"/>
            <a:ext cx="21700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0" name="Google Shape;290;p46"/>
          <p:cNvSpPr txBox="1">
            <a:spLocks noGrp="1"/>
          </p:cNvSpPr>
          <p:nvPr>
            <p:ph type="subTitle" idx="2"/>
          </p:nvPr>
        </p:nvSpPr>
        <p:spPr>
          <a:xfrm>
            <a:off x="2156024" y="1278119"/>
            <a:ext cx="2194000" cy="1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46"/>
          <p:cNvSpPr txBox="1">
            <a:spLocks noGrp="1"/>
          </p:cNvSpPr>
          <p:nvPr>
            <p:ph type="subTitle" idx="3"/>
          </p:nvPr>
        </p:nvSpPr>
        <p:spPr>
          <a:xfrm>
            <a:off x="2156024" y="4524119"/>
            <a:ext cx="21700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46"/>
          <p:cNvSpPr txBox="1">
            <a:spLocks noGrp="1"/>
          </p:cNvSpPr>
          <p:nvPr>
            <p:ph type="subTitle" idx="4"/>
          </p:nvPr>
        </p:nvSpPr>
        <p:spPr>
          <a:xfrm>
            <a:off x="2156024" y="4873624"/>
            <a:ext cx="2199200" cy="11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46"/>
          <p:cNvSpPr txBox="1">
            <a:spLocks noGrp="1"/>
          </p:cNvSpPr>
          <p:nvPr>
            <p:ph type="subTitle" idx="5"/>
          </p:nvPr>
        </p:nvSpPr>
        <p:spPr>
          <a:xfrm>
            <a:off x="2156024" y="2729691"/>
            <a:ext cx="21700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4" name="Google Shape;294;p46"/>
          <p:cNvSpPr txBox="1">
            <a:spLocks noGrp="1"/>
          </p:cNvSpPr>
          <p:nvPr>
            <p:ph type="subTitle" idx="6"/>
          </p:nvPr>
        </p:nvSpPr>
        <p:spPr>
          <a:xfrm>
            <a:off x="2156024" y="3080987"/>
            <a:ext cx="2194000" cy="11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46"/>
          <p:cNvSpPr txBox="1">
            <a:spLocks noGrp="1"/>
          </p:cNvSpPr>
          <p:nvPr>
            <p:ph type="title"/>
          </p:nvPr>
        </p:nvSpPr>
        <p:spPr>
          <a:xfrm>
            <a:off x="6095300" y="2984033"/>
            <a:ext cx="5158000" cy="8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4973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47"/>
          <p:cNvSpPr txBox="1">
            <a:spLocks noGrp="1"/>
          </p:cNvSpPr>
          <p:nvPr>
            <p:ph type="subTitle" idx="1"/>
          </p:nvPr>
        </p:nvSpPr>
        <p:spPr>
          <a:xfrm>
            <a:off x="6400800" y="987499"/>
            <a:ext cx="21700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9" name="Google Shape;299;p47"/>
          <p:cNvSpPr txBox="1">
            <a:spLocks noGrp="1"/>
          </p:cNvSpPr>
          <p:nvPr>
            <p:ph type="subTitle" idx="2"/>
          </p:nvPr>
        </p:nvSpPr>
        <p:spPr>
          <a:xfrm>
            <a:off x="6400800" y="1464529"/>
            <a:ext cx="45400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47"/>
          <p:cNvSpPr txBox="1">
            <a:spLocks noGrp="1"/>
          </p:cNvSpPr>
          <p:nvPr>
            <p:ph type="subTitle" idx="3"/>
          </p:nvPr>
        </p:nvSpPr>
        <p:spPr>
          <a:xfrm>
            <a:off x="6400800" y="4815647"/>
            <a:ext cx="21700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1" name="Google Shape;301;p47"/>
          <p:cNvSpPr txBox="1">
            <a:spLocks noGrp="1"/>
          </p:cNvSpPr>
          <p:nvPr>
            <p:ph type="subTitle" idx="4"/>
          </p:nvPr>
        </p:nvSpPr>
        <p:spPr>
          <a:xfrm>
            <a:off x="6400800" y="2747887"/>
            <a:ext cx="4535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47"/>
          <p:cNvSpPr txBox="1">
            <a:spLocks noGrp="1"/>
          </p:cNvSpPr>
          <p:nvPr>
            <p:ph type="subTitle" idx="5"/>
          </p:nvPr>
        </p:nvSpPr>
        <p:spPr>
          <a:xfrm>
            <a:off x="6400800" y="2265268"/>
            <a:ext cx="2172000" cy="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6"/>
          </p:nvPr>
        </p:nvSpPr>
        <p:spPr>
          <a:xfrm>
            <a:off x="6400800" y="5294495"/>
            <a:ext cx="4535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47"/>
          <p:cNvSpPr txBox="1">
            <a:spLocks noGrp="1"/>
          </p:cNvSpPr>
          <p:nvPr>
            <p:ph type="title"/>
          </p:nvPr>
        </p:nvSpPr>
        <p:spPr>
          <a:xfrm>
            <a:off x="804200" y="2523733"/>
            <a:ext cx="2725600" cy="15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47"/>
          <p:cNvSpPr txBox="1">
            <a:spLocks noGrp="1"/>
          </p:cNvSpPr>
          <p:nvPr>
            <p:ph type="subTitle" idx="7"/>
          </p:nvPr>
        </p:nvSpPr>
        <p:spPr>
          <a:xfrm>
            <a:off x="6400800" y="4027276"/>
            <a:ext cx="45356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47"/>
          <p:cNvSpPr txBox="1">
            <a:spLocks noGrp="1"/>
          </p:cNvSpPr>
          <p:nvPr>
            <p:ph type="subTitle" idx="8"/>
          </p:nvPr>
        </p:nvSpPr>
        <p:spPr>
          <a:xfrm>
            <a:off x="6400800" y="3544871"/>
            <a:ext cx="2172000" cy="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45441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Title and four columns 4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9" name="Google Shape;309;p48"/>
          <p:cNvSpPr txBox="1">
            <a:spLocks noGrp="1"/>
          </p:cNvSpPr>
          <p:nvPr>
            <p:ph type="subTitle" idx="1"/>
          </p:nvPr>
        </p:nvSpPr>
        <p:spPr>
          <a:xfrm>
            <a:off x="1920229" y="2539967"/>
            <a:ext cx="19520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0" name="Google Shape;310;p48"/>
          <p:cNvSpPr txBox="1">
            <a:spLocks noGrp="1"/>
          </p:cNvSpPr>
          <p:nvPr>
            <p:ph type="subTitle" idx="2"/>
          </p:nvPr>
        </p:nvSpPr>
        <p:spPr>
          <a:xfrm>
            <a:off x="950967" y="3017000"/>
            <a:ext cx="2921600" cy="6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1" name="Google Shape;311;p48"/>
          <p:cNvSpPr txBox="1">
            <a:spLocks noGrp="1"/>
          </p:cNvSpPr>
          <p:nvPr>
            <p:ph type="subTitle" idx="3"/>
          </p:nvPr>
        </p:nvSpPr>
        <p:spPr>
          <a:xfrm>
            <a:off x="8294356" y="4518447"/>
            <a:ext cx="2170000" cy="2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2" name="Google Shape;312;p48"/>
          <p:cNvSpPr txBox="1">
            <a:spLocks noGrp="1"/>
          </p:cNvSpPr>
          <p:nvPr>
            <p:ph type="subTitle" idx="4"/>
          </p:nvPr>
        </p:nvSpPr>
        <p:spPr>
          <a:xfrm>
            <a:off x="8294356" y="3022587"/>
            <a:ext cx="2926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48"/>
          <p:cNvSpPr txBox="1">
            <a:spLocks noGrp="1"/>
          </p:cNvSpPr>
          <p:nvPr>
            <p:ph type="subTitle" idx="5"/>
          </p:nvPr>
        </p:nvSpPr>
        <p:spPr>
          <a:xfrm>
            <a:off x="8294356" y="2539968"/>
            <a:ext cx="2172000" cy="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4" name="Google Shape;314;p48"/>
          <p:cNvSpPr txBox="1">
            <a:spLocks noGrp="1"/>
          </p:cNvSpPr>
          <p:nvPr>
            <p:ph type="subTitle" idx="6"/>
          </p:nvPr>
        </p:nvSpPr>
        <p:spPr>
          <a:xfrm>
            <a:off x="8294356" y="4997295"/>
            <a:ext cx="2926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48"/>
          <p:cNvSpPr txBox="1">
            <a:spLocks noGrp="1"/>
          </p:cNvSpPr>
          <p:nvPr>
            <p:ph type="title"/>
          </p:nvPr>
        </p:nvSpPr>
        <p:spPr>
          <a:xfrm>
            <a:off x="2571767" y="503035"/>
            <a:ext cx="7048400" cy="9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48"/>
          <p:cNvSpPr txBox="1">
            <a:spLocks noGrp="1"/>
          </p:cNvSpPr>
          <p:nvPr>
            <p:ph type="subTitle" idx="7"/>
          </p:nvPr>
        </p:nvSpPr>
        <p:spPr>
          <a:xfrm>
            <a:off x="953797" y="5001967"/>
            <a:ext cx="2918000" cy="6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48"/>
          <p:cNvSpPr txBox="1">
            <a:spLocks noGrp="1"/>
          </p:cNvSpPr>
          <p:nvPr>
            <p:ph type="subTitle" idx="8"/>
          </p:nvPr>
        </p:nvSpPr>
        <p:spPr>
          <a:xfrm>
            <a:off x="1918431" y="4519567"/>
            <a:ext cx="1954000" cy="2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93336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2">
  <p:cSld name="Title and three columns  2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/>
          <p:nvPr/>
        </p:nvSpPr>
        <p:spPr>
          <a:xfrm>
            <a:off x="0" y="3429000"/>
            <a:ext cx="12192000" cy="342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20" name="Google Shape;320;p49"/>
          <p:cNvSpPr txBox="1">
            <a:spLocks noGrp="1"/>
          </p:cNvSpPr>
          <p:nvPr>
            <p:ph type="subTitle" idx="1"/>
          </p:nvPr>
        </p:nvSpPr>
        <p:spPr>
          <a:xfrm>
            <a:off x="5171305" y="4539245"/>
            <a:ext cx="18408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1" name="Google Shape;321;p49"/>
          <p:cNvSpPr txBox="1">
            <a:spLocks noGrp="1"/>
          </p:cNvSpPr>
          <p:nvPr>
            <p:ph type="subTitle" idx="2"/>
          </p:nvPr>
        </p:nvSpPr>
        <p:spPr>
          <a:xfrm>
            <a:off x="4957500" y="4942767"/>
            <a:ext cx="22684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49"/>
          <p:cNvSpPr txBox="1">
            <a:spLocks noGrp="1"/>
          </p:cNvSpPr>
          <p:nvPr>
            <p:ph type="subTitle" idx="3"/>
          </p:nvPr>
        </p:nvSpPr>
        <p:spPr>
          <a:xfrm>
            <a:off x="1547172" y="4539245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3" name="Google Shape;323;p49"/>
          <p:cNvSpPr txBox="1">
            <a:spLocks noGrp="1"/>
          </p:cNvSpPr>
          <p:nvPr>
            <p:ph type="subTitle" idx="4"/>
          </p:nvPr>
        </p:nvSpPr>
        <p:spPr>
          <a:xfrm>
            <a:off x="8591433" y="4942767"/>
            <a:ext cx="22684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49"/>
          <p:cNvSpPr txBox="1">
            <a:spLocks noGrp="1"/>
          </p:cNvSpPr>
          <p:nvPr>
            <p:ph type="subTitle" idx="5"/>
          </p:nvPr>
        </p:nvSpPr>
        <p:spPr>
          <a:xfrm>
            <a:off x="8809539" y="4538645"/>
            <a:ext cx="1840800" cy="4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5" name="Google Shape;325;p49"/>
          <p:cNvSpPr txBox="1">
            <a:spLocks noGrp="1"/>
          </p:cNvSpPr>
          <p:nvPr>
            <p:ph type="subTitle" idx="6"/>
          </p:nvPr>
        </p:nvSpPr>
        <p:spPr>
          <a:xfrm>
            <a:off x="1332267" y="4942767"/>
            <a:ext cx="22684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49"/>
          <p:cNvSpPr txBox="1">
            <a:spLocks noGrp="1"/>
          </p:cNvSpPr>
          <p:nvPr>
            <p:ph type="title"/>
          </p:nvPr>
        </p:nvSpPr>
        <p:spPr>
          <a:xfrm>
            <a:off x="1457100" y="422313"/>
            <a:ext cx="9269200" cy="8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49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8" name="Google Shape;328;p49"/>
          <p:cNvGrpSpPr/>
          <p:nvPr/>
        </p:nvGrpSpPr>
        <p:grpSpPr>
          <a:xfrm>
            <a:off x="135400" y="3429218"/>
            <a:ext cx="11922568" cy="3287823"/>
            <a:chOff x="101550" y="4001975"/>
            <a:chExt cx="8941926" cy="1035600"/>
          </a:xfrm>
        </p:grpSpPr>
        <p:cxnSp>
          <p:nvCxnSpPr>
            <p:cNvPr id="329" name="Google Shape;329;p49"/>
            <p:cNvCxnSpPr/>
            <p:nvPr/>
          </p:nvCxnSpPr>
          <p:spPr>
            <a:xfrm>
              <a:off x="102576" y="5037402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49"/>
            <p:cNvCxnSpPr/>
            <p:nvPr/>
          </p:nvCxnSpPr>
          <p:spPr>
            <a:xfrm>
              <a:off x="9042449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49"/>
            <p:cNvCxnSpPr/>
            <p:nvPr/>
          </p:nvCxnSpPr>
          <p:spPr>
            <a:xfrm>
              <a:off x="101550" y="4001975"/>
              <a:ext cx="0" cy="1035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373302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3">
  <p:cSld name="Title and three columns  3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>
            <a:spLocks noGrp="1"/>
          </p:cNvSpPr>
          <p:nvPr>
            <p:ph type="subTitle" idx="1"/>
          </p:nvPr>
        </p:nvSpPr>
        <p:spPr>
          <a:xfrm>
            <a:off x="5829199" y="2975663"/>
            <a:ext cx="18408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4" name="Google Shape;334;p50"/>
          <p:cNvSpPr txBox="1">
            <a:spLocks noGrp="1"/>
          </p:cNvSpPr>
          <p:nvPr>
            <p:ph type="subTitle" idx="2"/>
          </p:nvPr>
        </p:nvSpPr>
        <p:spPr>
          <a:xfrm>
            <a:off x="5653416" y="3379200"/>
            <a:ext cx="19920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50"/>
          <p:cNvSpPr txBox="1">
            <a:spLocks noGrp="1"/>
          </p:cNvSpPr>
          <p:nvPr>
            <p:ph type="subTitle" idx="3"/>
          </p:nvPr>
        </p:nvSpPr>
        <p:spPr>
          <a:xfrm>
            <a:off x="9170981" y="1311079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6" name="Google Shape;336;p50"/>
          <p:cNvSpPr txBox="1">
            <a:spLocks noGrp="1"/>
          </p:cNvSpPr>
          <p:nvPr>
            <p:ph type="subTitle" idx="4"/>
          </p:nvPr>
        </p:nvSpPr>
        <p:spPr>
          <a:xfrm>
            <a:off x="9170984" y="5044400"/>
            <a:ext cx="19920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50"/>
          <p:cNvSpPr txBox="1">
            <a:spLocks noGrp="1"/>
          </p:cNvSpPr>
          <p:nvPr>
            <p:ph type="subTitle" idx="5"/>
          </p:nvPr>
        </p:nvSpPr>
        <p:spPr>
          <a:xfrm>
            <a:off x="9170981" y="4640279"/>
            <a:ext cx="1840800" cy="4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8" name="Google Shape;338;p50"/>
          <p:cNvSpPr txBox="1">
            <a:spLocks noGrp="1"/>
          </p:cNvSpPr>
          <p:nvPr>
            <p:ph type="subTitle" idx="6"/>
          </p:nvPr>
        </p:nvSpPr>
        <p:spPr>
          <a:xfrm>
            <a:off x="9170983" y="1714600"/>
            <a:ext cx="19920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type="title"/>
          </p:nvPr>
        </p:nvSpPr>
        <p:spPr>
          <a:xfrm>
            <a:off x="950967" y="422300"/>
            <a:ext cx="3276400" cy="21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50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9153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5">
  <p:cSld name="Title and four column 5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>
            <a:spLocks noGrp="1"/>
          </p:cNvSpPr>
          <p:nvPr>
            <p:ph type="subTitle" idx="1"/>
          </p:nvPr>
        </p:nvSpPr>
        <p:spPr>
          <a:xfrm>
            <a:off x="1463233" y="1892867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3" name="Google Shape;343;p51"/>
          <p:cNvSpPr txBox="1">
            <a:spLocks noGrp="1"/>
          </p:cNvSpPr>
          <p:nvPr>
            <p:ph type="subTitle" idx="2"/>
          </p:nvPr>
        </p:nvSpPr>
        <p:spPr>
          <a:xfrm>
            <a:off x="654833" y="2360807"/>
            <a:ext cx="26468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51"/>
          <p:cNvSpPr txBox="1">
            <a:spLocks noGrp="1"/>
          </p:cNvSpPr>
          <p:nvPr>
            <p:ph type="subTitle" idx="3"/>
          </p:nvPr>
        </p:nvSpPr>
        <p:spPr>
          <a:xfrm>
            <a:off x="1463233" y="3559833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" name="Google Shape;345;p51"/>
          <p:cNvSpPr txBox="1">
            <a:spLocks noGrp="1"/>
          </p:cNvSpPr>
          <p:nvPr>
            <p:ph type="subTitle" idx="4"/>
          </p:nvPr>
        </p:nvSpPr>
        <p:spPr>
          <a:xfrm>
            <a:off x="656033" y="4029961"/>
            <a:ext cx="26456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51"/>
          <p:cNvSpPr txBox="1">
            <a:spLocks noGrp="1"/>
          </p:cNvSpPr>
          <p:nvPr>
            <p:ph type="subTitle" idx="5"/>
          </p:nvPr>
        </p:nvSpPr>
        <p:spPr>
          <a:xfrm>
            <a:off x="8917403" y="1892867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7" name="Google Shape;347;p51"/>
          <p:cNvSpPr txBox="1">
            <a:spLocks noGrp="1"/>
          </p:cNvSpPr>
          <p:nvPr>
            <p:ph type="subTitle" idx="6"/>
          </p:nvPr>
        </p:nvSpPr>
        <p:spPr>
          <a:xfrm>
            <a:off x="8917403" y="2357275"/>
            <a:ext cx="26468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51"/>
          <p:cNvSpPr txBox="1">
            <a:spLocks noGrp="1"/>
          </p:cNvSpPr>
          <p:nvPr>
            <p:ph type="subTitle" idx="7"/>
          </p:nvPr>
        </p:nvSpPr>
        <p:spPr>
          <a:xfrm>
            <a:off x="8890777" y="3556417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9" name="Google Shape;349;p51"/>
          <p:cNvSpPr txBox="1">
            <a:spLocks noGrp="1"/>
          </p:cNvSpPr>
          <p:nvPr>
            <p:ph type="subTitle" idx="8"/>
          </p:nvPr>
        </p:nvSpPr>
        <p:spPr>
          <a:xfrm>
            <a:off x="8890777" y="4031069"/>
            <a:ext cx="26456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51"/>
          <p:cNvSpPr txBox="1">
            <a:spLocks noGrp="1"/>
          </p:cNvSpPr>
          <p:nvPr>
            <p:ph type="title"/>
          </p:nvPr>
        </p:nvSpPr>
        <p:spPr>
          <a:xfrm>
            <a:off x="3574227" y="590255"/>
            <a:ext cx="5112400" cy="7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51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09900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82F2-4AFE-F858-F899-7776605B7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6721F9-6EE7-76B2-5B20-3D0BF72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B090-EE45-4A2F-8790-0F7501B5901E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1A681-BA16-1DCD-519A-F4461812C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F8F2A-549D-38F6-A055-EB1205B3E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55FE-064F-4BA4-A991-1A09E8664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86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6">
  <p:cSld name="Title and four column 6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2"/>
          <p:cNvSpPr/>
          <p:nvPr/>
        </p:nvSpPr>
        <p:spPr>
          <a:xfrm rot="-5400000">
            <a:off x="6930367" y="699933"/>
            <a:ext cx="4632400" cy="612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354" name="Google Shape;354;p52"/>
          <p:cNvSpPr txBox="1">
            <a:spLocks noGrp="1"/>
          </p:cNvSpPr>
          <p:nvPr>
            <p:ph type="subTitle" idx="1"/>
          </p:nvPr>
        </p:nvSpPr>
        <p:spPr>
          <a:xfrm>
            <a:off x="7166067" y="4065701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5" name="Google Shape;355;p52"/>
          <p:cNvSpPr txBox="1">
            <a:spLocks noGrp="1"/>
          </p:cNvSpPr>
          <p:nvPr>
            <p:ph type="subTitle" idx="2"/>
          </p:nvPr>
        </p:nvSpPr>
        <p:spPr>
          <a:xfrm>
            <a:off x="6795000" y="4559565"/>
            <a:ext cx="2048400" cy="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52"/>
          <p:cNvSpPr txBox="1">
            <a:spLocks noGrp="1"/>
          </p:cNvSpPr>
          <p:nvPr>
            <p:ph type="subTitle" idx="3"/>
          </p:nvPr>
        </p:nvSpPr>
        <p:spPr>
          <a:xfrm>
            <a:off x="9427184" y="4065701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52"/>
          <p:cNvSpPr txBox="1">
            <a:spLocks noGrp="1"/>
          </p:cNvSpPr>
          <p:nvPr>
            <p:ph type="subTitle" idx="4"/>
          </p:nvPr>
        </p:nvSpPr>
        <p:spPr>
          <a:xfrm>
            <a:off x="9042203" y="4535833"/>
            <a:ext cx="2048400" cy="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52"/>
          <p:cNvSpPr txBox="1">
            <a:spLocks noGrp="1"/>
          </p:cNvSpPr>
          <p:nvPr>
            <p:ph type="subTitle" idx="5"/>
          </p:nvPr>
        </p:nvSpPr>
        <p:spPr>
          <a:xfrm>
            <a:off x="9446744" y="2259247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52"/>
          <p:cNvSpPr txBox="1">
            <a:spLocks noGrp="1"/>
          </p:cNvSpPr>
          <p:nvPr>
            <p:ph type="subTitle" idx="6"/>
          </p:nvPr>
        </p:nvSpPr>
        <p:spPr>
          <a:xfrm>
            <a:off x="6795003" y="2753112"/>
            <a:ext cx="2048400" cy="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52"/>
          <p:cNvSpPr txBox="1">
            <a:spLocks noGrp="1"/>
          </p:cNvSpPr>
          <p:nvPr>
            <p:ph type="subTitle" idx="7"/>
          </p:nvPr>
        </p:nvSpPr>
        <p:spPr>
          <a:xfrm>
            <a:off x="7183211" y="2259232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1" name="Google Shape;361;p52"/>
          <p:cNvSpPr txBox="1">
            <a:spLocks noGrp="1"/>
          </p:cNvSpPr>
          <p:nvPr>
            <p:ph type="subTitle" idx="8"/>
          </p:nvPr>
        </p:nvSpPr>
        <p:spPr>
          <a:xfrm>
            <a:off x="9059628" y="2753107"/>
            <a:ext cx="2042800" cy="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52"/>
          <p:cNvSpPr txBox="1">
            <a:spLocks noGrp="1"/>
          </p:cNvSpPr>
          <p:nvPr>
            <p:ph type="title"/>
          </p:nvPr>
        </p:nvSpPr>
        <p:spPr>
          <a:xfrm>
            <a:off x="967367" y="590267"/>
            <a:ext cx="3776800" cy="7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52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364" name="Google Shape;364;p52"/>
          <p:cNvCxnSpPr/>
          <p:nvPr/>
        </p:nvCxnSpPr>
        <p:spPr>
          <a:xfrm>
            <a:off x="12060400" y="1452733"/>
            <a:ext cx="0" cy="4626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804260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7">
  <p:cSld name="Title and four column 7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>
            <a:spLocks noGrp="1"/>
          </p:cNvSpPr>
          <p:nvPr>
            <p:ph type="subTitle" idx="1"/>
          </p:nvPr>
        </p:nvSpPr>
        <p:spPr>
          <a:xfrm>
            <a:off x="5189356" y="2161484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7" name="Google Shape;367;p53"/>
          <p:cNvSpPr txBox="1">
            <a:spLocks noGrp="1"/>
          </p:cNvSpPr>
          <p:nvPr>
            <p:ph type="subTitle" idx="2"/>
          </p:nvPr>
        </p:nvSpPr>
        <p:spPr>
          <a:xfrm>
            <a:off x="892385" y="1990385"/>
            <a:ext cx="23508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53"/>
          <p:cNvSpPr txBox="1">
            <a:spLocks noGrp="1"/>
          </p:cNvSpPr>
          <p:nvPr>
            <p:ph type="subTitle" idx="3"/>
          </p:nvPr>
        </p:nvSpPr>
        <p:spPr>
          <a:xfrm>
            <a:off x="5176800" y="3653100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9" name="Google Shape;369;p53"/>
          <p:cNvSpPr txBox="1">
            <a:spLocks noGrp="1"/>
          </p:cNvSpPr>
          <p:nvPr>
            <p:ph type="subTitle" idx="4"/>
          </p:nvPr>
        </p:nvSpPr>
        <p:spPr>
          <a:xfrm>
            <a:off x="889985" y="3471496"/>
            <a:ext cx="23532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53"/>
          <p:cNvSpPr txBox="1">
            <a:spLocks noGrp="1"/>
          </p:cNvSpPr>
          <p:nvPr>
            <p:ph type="subTitle" idx="5"/>
          </p:nvPr>
        </p:nvSpPr>
        <p:spPr>
          <a:xfrm>
            <a:off x="5189356" y="2905351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1" name="Google Shape;371;p53"/>
          <p:cNvSpPr txBox="1">
            <a:spLocks noGrp="1"/>
          </p:cNvSpPr>
          <p:nvPr>
            <p:ph type="subTitle" idx="6"/>
          </p:nvPr>
        </p:nvSpPr>
        <p:spPr>
          <a:xfrm>
            <a:off x="8948815" y="2699720"/>
            <a:ext cx="23532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53"/>
          <p:cNvSpPr txBox="1">
            <a:spLocks noGrp="1"/>
          </p:cNvSpPr>
          <p:nvPr>
            <p:ph type="subTitle" idx="7"/>
          </p:nvPr>
        </p:nvSpPr>
        <p:spPr>
          <a:xfrm>
            <a:off x="5176800" y="4391485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3" name="Google Shape;373;p53"/>
          <p:cNvSpPr txBox="1">
            <a:spLocks noGrp="1"/>
          </p:cNvSpPr>
          <p:nvPr>
            <p:ph type="subTitle" idx="8"/>
          </p:nvPr>
        </p:nvSpPr>
        <p:spPr>
          <a:xfrm>
            <a:off x="8948815" y="4233403"/>
            <a:ext cx="2353200" cy="12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53"/>
          <p:cNvSpPr txBox="1">
            <a:spLocks noGrp="1"/>
          </p:cNvSpPr>
          <p:nvPr>
            <p:ph type="title"/>
          </p:nvPr>
        </p:nvSpPr>
        <p:spPr>
          <a:xfrm>
            <a:off x="3539800" y="428209"/>
            <a:ext cx="5112400" cy="7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53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85172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8">
  <p:cSld name="Title and four column 8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>
            <a:spLocks noGrp="1"/>
          </p:cNvSpPr>
          <p:nvPr>
            <p:ph type="subTitle" idx="1"/>
          </p:nvPr>
        </p:nvSpPr>
        <p:spPr>
          <a:xfrm>
            <a:off x="3872447" y="2414015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8" name="Google Shape;378;p54"/>
          <p:cNvSpPr txBox="1">
            <a:spLocks noGrp="1"/>
          </p:cNvSpPr>
          <p:nvPr>
            <p:ph type="subTitle" idx="2"/>
          </p:nvPr>
        </p:nvSpPr>
        <p:spPr>
          <a:xfrm>
            <a:off x="7884800" y="2245539"/>
            <a:ext cx="3364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54"/>
          <p:cNvSpPr txBox="1">
            <a:spLocks noGrp="1"/>
          </p:cNvSpPr>
          <p:nvPr>
            <p:ph type="subTitle" idx="3"/>
          </p:nvPr>
        </p:nvSpPr>
        <p:spPr>
          <a:xfrm>
            <a:off x="3872447" y="3980053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0" name="Google Shape;380;p54"/>
          <p:cNvSpPr txBox="1">
            <a:spLocks noGrp="1"/>
          </p:cNvSpPr>
          <p:nvPr>
            <p:ph type="subTitle" idx="4"/>
          </p:nvPr>
        </p:nvSpPr>
        <p:spPr>
          <a:xfrm>
            <a:off x="7884800" y="4603868"/>
            <a:ext cx="33648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54"/>
          <p:cNvSpPr txBox="1">
            <a:spLocks noGrp="1"/>
          </p:cNvSpPr>
          <p:nvPr>
            <p:ph type="subTitle" idx="5"/>
          </p:nvPr>
        </p:nvSpPr>
        <p:spPr>
          <a:xfrm>
            <a:off x="3872447" y="3197033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2" name="Google Shape;382;p54"/>
          <p:cNvSpPr txBox="1">
            <a:spLocks noGrp="1"/>
          </p:cNvSpPr>
          <p:nvPr>
            <p:ph type="subTitle" idx="6"/>
          </p:nvPr>
        </p:nvSpPr>
        <p:spPr>
          <a:xfrm>
            <a:off x="7884800" y="3031649"/>
            <a:ext cx="33684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54"/>
          <p:cNvSpPr txBox="1">
            <a:spLocks noGrp="1"/>
          </p:cNvSpPr>
          <p:nvPr>
            <p:ph type="subTitle" idx="7"/>
          </p:nvPr>
        </p:nvSpPr>
        <p:spPr>
          <a:xfrm>
            <a:off x="3872447" y="4763072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4" name="Google Shape;384;p54"/>
          <p:cNvSpPr txBox="1">
            <a:spLocks noGrp="1"/>
          </p:cNvSpPr>
          <p:nvPr>
            <p:ph type="subTitle" idx="8"/>
          </p:nvPr>
        </p:nvSpPr>
        <p:spPr>
          <a:xfrm>
            <a:off x="7884800" y="3817759"/>
            <a:ext cx="3368400" cy="7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54"/>
          <p:cNvSpPr txBox="1">
            <a:spLocks noGrp="1"/>
          </p:cNvSpPr>
          <p:nvPr>
            <p:ph type="title"/>
          </p:nvPr>
        </p:nvSpPr>
        <p:spPr>
          <a:xfrm>
            <a:off x="6140800" y="428209"/>
            <a:ext cx="5112400" cy="7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54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199087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9">
  <p:cSld name="Title and four column 9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9" name="Google Shape;389;p55"/>
          <p:cNvSpPr/>
          <p:nvPr/>
        </p:nvSpPr>
        <p:spPr>
          <a:xfrm>
            <a:off x="0" y="3420236"/>
            <a:ext cx="12192000" cy="342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grpSp>
        <p:nvGrpSpPr>
          <p:cNvPr id="390" name="Google Shape;390;p55"/>
          <p:cNvGrpSpPr/>
          <p:nvPr/>
        </p:nvGrpSpPr>
        <p:grpSpPr>
          <a:xfrm>
            <a:off x="135400" y="3420233"/>
            <a:ext cx="11922568" cy="3296400"/>
            <a:chOff x="101550" y="2565175"/>
            <a:chExt cx="8941926" cy="2472300"/>
          </a:xfrm>
        </p:grpSpPr>
        <p:cxnSp>
          <p:nvCxnSpPr>
            <p:cNvPr id="391" name="Google Shape;391;p55"/>
            <p:cNvCxnSpPr/>
            <p:nvPr/>
          </p:nvCxnSpPr>
          <p:spPr>
            <a:xfrm>
              <a:off x="102576" y="5037300"/>
              <a:ext cx="8940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55"/>
            <p:cNvCxnSpPr/>
            <p:nvPr/>
          </p:nvCxnSpPr>
          <p:spPr>
            <a:xfrm>
              <a:off x="90424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55"/>
            <p:cNvCxnSpPr/>
            <p:nvPr/>
          </p:nvCxnSpPr>
          <p:spPr>
            <a:xfrm>
              <a:off x="101550" y="2565175"/>
              <a:ext cx="0" cy="2472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4" name="Google Shape;394;p55"/>
          <p:cNvSpPr txBox="1">
            <a:spLocks noGrp="1"/>
          </p:cNvSpPr>
          <p:nvPr>
            <p:ph type="subTitle" idx="1"/>
          </p:nvPr>
        </p:nvSpPr>
        <p:spPr>
          <a:xfrm>
            <a:off x="874900" y="4235909"/>
            <a:ext cx="23508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55"/>
          <p:cNvSpPr txBox="1">
            <a:spLocks noGrp="1"/>
          </p:cNvSpPr>
          <p:nvPr>
            <p:ph type="subTitle" idx="2"/>
          </p:nvPr>
        </p:nvSpPr>
        <p:spPr>
          <a:xfrm>
            <a:off x="3577767" y="4235909"/>
            <a:ext cx="23532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55"/>
          <p:cNvSpPr txBox="1">
            <a:spLocks noGrp="1"/>
          </p:cNvSpPr>
          <p:nvPr>
            <p:ph type="subTitle" idx="3"/>
          </p:nvPr>
        </p:nvSpPr>
        <p:spPr>
          <a:xfrm>
            <a:off x="8967500" y="4235909"/>
            <a:ext cx="23532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97" name="Google Shape;397;p55"/>
          <p:cNvSpPr txBox="1">
            <a:spLocks noGrp="1"/>
          </p:cNvSpPr>
          <p:nvPr>
            <p:ph type="subTitle" idx="4"/>
          </p:nvPr>
        </p:nvSpPr>
        <p:spPr>
          <a:xfrm>
            <a:off x="6280377" y="4235909"/>
            <a:ext cx="23532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p55"/>
          <p:cNvSpPr txBox="1">
            <a:spLocks noGrp="1"/>
          </p:cNvSpPr>
          <p:nvPr>
            <p:ph type="title"/>
          </p:nvPr>
        </p:nvSpPr>
        <p:spPr>
          <a:xfrm>
            <a:off x="2376484" y="428200"/>
            <a:ext cx="7440400" cy="8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96810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0">
  <p:cSld name="Title and four column 10">
    <p:bg>
      <p:bgPr>
        <a:solidFill>
          <a:schemeClr val="dk1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1" name="Google Shape;401;p56"/>
          <p:cNvSpPr txBox="1">
            <a:spLocks noGrp="1"/>
          </p:cNvSpPr>
          <p:nvPr>
            <p:ph type="subTitle" idx="1"/>
          </p:nvPr>
        </p:nvSpPr>
        <p:spPr>
          <a:xfrm>
            <a:off x="6946767" y="3827563"/>
            <a:ext cx="23508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2" name="Google Shape;402;p56"/>
          <p:cNvSpPr txBox="1">
            <a:spLocks noGrp="1"/>
          </p:cNvSpPr>
          <p:nvPr>
            <p:ph type="subTitle" idx="2"/>
          </p:nvPr>
        </p:nvSpPr>
        <p:spPr>
          <a:xfrm>
            <a:off x="6946767" y="5170451"/>
            <a:ext cx="23532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3" name="Google Shape;403;p56"/>
          <p:cNvSpPr txBox="1">
            <a:spLocks noGrp="1"/>
          </p:cNvSpPr>
          <p:nvPr>
            <p:ph type="subTitle" idx="3"/>
          </p:nvPr>
        </p:nvSpPr>
        <p:spPr>
          <a:xfrm>
            <a:off x="6946767" y="1116617"/>
            <a:ext cx="23532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56"/>
          <p:cNvSpPr txBox="1">
            <a:spLocks noGrp="1"/>
          </p:cNvSpPr>
          <p:nvPr>
            <p:ph type="subTitle" idx="4"/>
          </p:nvPr>
        </p:nvSpPr>
        <p:spPr>
          <a:xfrm>
            <a:off x="6946767" y="2466427"/>
            <a:ext cx="23532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5" name="Google Shape;405;p56"/>
          <p:cNvSpPr txBox="1">
            <a:spLocks noGrp="1"/>
          </p:cNvSpPr>
          <p:nvPr>
            <p:ph type="title"/>
          </p:nvPr>
        </p:nvSpPr>
        <p:spPr>
          <a:xfrm>
            <a:off x="950967" y="2434305"/>
            <a:ext cx="3907200" cy="19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8607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1">
  <p:cSld name="Title and four column 1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57"/>
          <p:cNvSpPr/>
          <p:nvPr/>
        </p:nvSpPr>
        <p:spPr>
          <a:xfrm rot="-5400000">
            <a:off x="1055000" y="2209633"/>
            <a:ext cx="3015600" cy="508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409" name="Google Shape;409;p57"/>
          <p:cNvSpPr/>
          <p:nvPr/>
        </p:nvSpPr>
        <p:spPr>
          <a:xfrm rot="-5400000">
            <a:off x="8134168" y="-332400"/>
            <a:ext cx="3015600" cy="512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  <p:cxnSp>
        <p:nvCxnSpPr>
          <p:cNvPr id="410" name="Google Shape;410;p57"/>
          <p:cNvCxnSpPr/>
          <p:nvPr/>
        </p:nvCxnSpPr>
        <p:spPr>
          <a:xfrm rot="10800000">
            <a:off x="136233" y="3247000"/>
            <a:ext cx="0" cy="3008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57"/>
          <p:cNvCxnSpPr/>
          <p:nvPr/>
        </p:nvCxnSpPr>
        <p:spPr>
          <a:xfrm rot="10800000">
            <a:off x="12056600" y="723400"/>
            <a:ext cx="0" cy="3008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2" name="Google Shape;412;p57"/>
          <p:cNvSpPr txBox="1">
            <a:spLocks noGrp="1"/>
          </p:cNvSpPr>
          <p:nvPr>
            <p:ph type="subTitle" idx="1"/>
          </p:nvPr>
        </p:nvSpPr>
        <p:spPr>
          <a:xfrm>
            <a:off x="851616" y="4927941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3" name="Google Shape;413;p57"/>
          <p:cNvSpPr txBox="1">
            <a:spLocks noGrp="1"/>
          </p:cNvSpPr>
          <p:nvPr>
            <p:ph type="subTitle" idx="2"/>
          </p:nvPr>
        </p:nvSpPr>
        <p:spPr>
          <a:xfrm>
            <a:off x="851600" y="3989953"/>
            <a:ext cx="3766000" cy="5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57"/>
          <p:cNvSpPr txBox="1">
            <a:spLocks noGrp="1"/>
          </p:cNvSpPr>
          <p:nvPr>
            <p:ph type="subTitle" idx="3"/>
          </p:nvPr>
        </p:nvSpPr>
        <p:spPr>
          <a:xfrm>
            <a:off x="851616" y="3611789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5" name="Google Shape;415;p57"/>
          <p:cNvSpPr txBox="1">
            <a:spLocks noGrp="1"/>
          </p:cNvSpPr>
          <p:nvPr>
            <p:ph type="subTitle" idx="4"/>
          </p:nvPr>
        </p:nvSpPr>
        <p:spPr>
          <a:xfrm>
            <a:off x="851600" y="5305817"/>
            <a:ext cx="3767200" cy="5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6" name="Google Shape;416;p57"/>
          <p:cNvSpPr txBox="1">
            <a:spLocks noGrp="1"/>
          </p:cNvSpPr>
          <p:nvPr>
            <p:ph type="subTitle" idx="5"/>
          </p:nvPr>
        </p:nvSpPr>
        <p:spPr>
          <a:xfrm>
            <a:off x="7545517" y="1090107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7" name="Google Shape;417;p57"/>
          <p:cNvSpPr txBox="1">
            <a:spLocks noGrp="1"/>
          </p:cNvSpPr>
          <p:nvPr>
            <p:ph type="subTitle" idx="6"/>
          </p:nvPr>
        </p:nvSpPr>
        <p:spPr>
          <a:xfrm>
            <a:off x="7545517" y="2780280"/>
            <a:ext cx="3767200" cy="5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8" name="Google Shape;418;p57"/>
          <p:cNvSpPr txBox="1">
            <a:spLocks noGrp="1"/>
          </p:cNvSpPr>
          <p:nvPr>
            <p:ph type="subTitle" idx="7"/>
          </p:nvPr>
        </p:nvSpPr>
        <p:spPr>
          <a:xfrm>
            <a:off x="7545517" y="2405528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9" name="Google Shape;419;p57"/>
          <p:cNvSpPr txBox="1">
            <a:spLocks noGrp="1"/>
          </p:cNvSpPr>
          <p:nvPr>
            <p:ph type="subTitle" idx="8"/>
          </p:nvPr>
        </p:nvSpPr>
        <p:spPr>
          <a:xfrm>
            <a:off x="7545517" y="1467288"/>
            <a:ext cx="3767200" cy="5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0" name="Google Shape;420;p57"/>
          <p:cNvSpPr txBox="1">
            <a:spLocks noGrp="1"/>
          </p:cNvSpPr>
          <p:nvPr>
            <p:ph type="title"/>
          </p:nvPr>
        </p:nvSpPr>
        <p:spPr>
          <a:xfrm>
            <a:off x="819249" y="428792"/>
            <a:ext cx="5112400" cy="7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55583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2">
  <p:cSld name="Title and four column 12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3" name="Google Shape;423;p58"/>
          <p:cNvSpPr txBox="1">
            <a:spLocks noGrp="1"/>
          </p:cNvSpPr>
          <p:nvPr>
            <p:ph type="subTitle" idx="1"/>
          </p:nvPr>
        </p:nvSpPr>
        <p:spPr>
          <a:xfrm>
            <a:off x="3792049" y="2317781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4" name="Google Shape;424;p58"/>
          <p:cNvSpPr txBox="1">
            <a:spLocks noGrp="1"/>
          </p:cNvSpPr>
          <p:nvPr>
            <p:ph type="subTitle" idx="2"/>
          </p:nvPr>
        </p:nvSpPr>
        <p:spPr>
          <a:xfrm>
            <a:off x="1022500" y="2813593"/>
            <a:ext cx="1840800" cy="5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58"/>
          <p:cNvSpPr txBox="1">
            <a:spLocks noGrp="1"/>
          </p:cNvSpPr>
          <p:nvPr>
            <p:ph type="subTitle" idx="3"/>
          </p:nvPr>
        </p:nvSpPr>
        <p:spPr>
          <a:xfrm>
            <a:off x="1022516" y="2317796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6" name="Google Shape;426;p58"/>
          <p:cNvSpPr txBox="1">
            <a:spLocks noGrp="1"/>
          </p:cNvSpPr>
          <p:nvPr>
            <p:ph type="subTitle" idx="4"/>
          </p:nvPr>
        </p:nvSpPr>
        <p:spPr>
          <a:xfrm>
            <a:off x="3792033" y="2813291"/>
            <a:ext cx="1840800" cy="5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58"/>
          <p:cNvSpPr txBox="1">
            <a:spLocks noGrp="1"/>
          </p:cNvSpPr>
          <p:nvPr>
            <p:ph type="subTitle" idx="5"/>
          </p:nvPr>
        </p:nvSpPr>
        <p:spPr>
          <a:xfrm>
            <a:off x="6559151" y="2317795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8" name="Google Shape;428;p58"/>
          <p:cNvSpPr txBox="1">
            <a:spLocks noGrp="1"/>
          </p:cNvSpPr>
          <p:nvPr>
            <p:ph type="subTitle" idx="6"/>
          </p:nvPr>
        </p:nvSpPr>
        <p:spPr>
          <a:xfrm>
            <a:off x="9328684" y="2810168"/>
            <a:ext cx="1840800" cy="5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9" name="Google Shape;429;p58"/>
          <p:cNvSpPr txBox="1">
            <a:spLocks noGrp="1"/>
          </p:cNvSpPr>
          <p:nvPr>
            <p:ph type="subTitle" idx="7"/>
          </p:nvPr>
        </p:nvSpPr>
        <p:spPr>
          <a:xfrm>
            <a:off x="9328684" y="2317781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30" name="Google Shape;430;p58"/>
          <p:cNvSpPr txBox="1">
            <a:spLocks noGrp="1"/>
          </p:cNvSpPr>
          <p:nvPr>
            <p:ph type="subTitle" idx="8"/>
          </p:nvPr>
        </p:nvSpPr>
        <p:spPr>
          <a:xfrm>
            <a:off x="6559151" y="2812609"/>
            <a:ext cx="1840800" cy="5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58"/>
          <p:cNvSpPr txBox="1">
            <a:spLocks noGrp="1"/>
          </p:cNvSpPr>
          <p:nvPr>
            <p:ph type="title"/>
          </p:nvPr>
        </p:nvSpPr>
        <p:spPr>
          <a:xfrm>
            <a:off x="3539800" y="428792"/>
            <a:ext cx="5112400" cy="7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71129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9"/>
          <p:cNvSpPr/>
          <p:nvPr/>
        </p:nvSpPr>
        <p:spPr>
          <a:xfrm>
            <a:off x="166933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4" name="Google Shape;434;p59"/>
          <p:cNvSpPr/>
          <p:nvPr/>
        </p:nvSpPr>
        <p:spPr>
          <a:xfrm>
            <a:off x="3550533" y="2326967"/>
            <a:ext cx="5154000" cy="461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5" name="Google Shape;435;p59"/>
          <p:cNvSpPr txBox="1"/>
          <p:nvPr/>
        </p:nvSpPr>
        <p:spPr>
          <a:xfrm>
            <a:off x="4415000" y="5021067"/>
            <a:ext cx="3362000" cy="8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CREDITS: This presentation template was created by</a:t>
            </a:r>
            <a:r>
              <a:rPr lang="en" sz="1467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Slidesgo</a:t>
            </a:r>
            <a:r>
              <a:rPr lang="en" sz="1467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, including icons by </a:t>
            </a:r>
            <a:r>
              <a:rPr lang="en" sz="1467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Flaticon,</a:t>
            </a:r>
            <a:r>
              <a:rPr lang="en" sz="1467">
                <a:solidFill>
                  <a:schemeClr val="lt1"/>
                </a:solidFill>
                <a:latin typeface="Overpass ExtraLight"/>
                <a:ea typeface="Overpass ExtraLight"/>
                <a:cs typeface="Overpass ExtraLight"/>
                <a:sym typeface="Overpass ExtraLight"/>
              </a:rPr>
              <a:t> and infographics &amp; images by </a:t>
            </a:r>
            <a:r>
              <a:rPr lang="en" sz="1467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Freepik. </a:t>
            </a:r>
            <a:endParaRPr sz="1467" b="1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36" name="Google Shape;436;p59"/>
          <p:cNvSpPr txBox="1">
            <a:spLocks noGrp="1"/>
          </p:cNvSpPr>
          <p:nvPr>
            <p:ph type="title"/>
          </p:nvPr>
        </p:nvSpPr>
        <p:spPr>
          <a:xfrm>
            <a:off x="3574033" y="884121"/>
            <a:ext cx="5112400" cy="13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10666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59"/>
          <p:cNvSpPr txBox="1">
            <a:spLocks noGrp="1"/>
          </p:cNvSpPr>
          <p:nvPr>
            <p:ph type="subTitle" idx="1"/>
          </p:nvPr>
        </p:nvSpPr>
        <p:spPr>
          <a:xfrm>
            <a:off x="3697467" y="2530705"/>
            <a:ext cx="4762000" cy="16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438" name="Google Shape;438;p59"/>
          <p:cNvCxnSpPr/>
          <p:nvPr/>
        </p:nvCxnSpPr>
        <p:spPr>
          <a:xfrm>
            <a:off x="3548417" y="6716400"/>
            <a:ext cx="5163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4217431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dk1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0575897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1"/>
          <p:cNvSpPr/>
          <p:nvPr/>
        </p:nvSpPr>
        <p:spPr>
          <a:xfrm>
            <a:off x="135400" y="141600"/>
            <a:ext cx="11921200" cy="6574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3" name="Google Shape;443;p61"/>
          <p:cNvSpPr txBox="1">
            <a:spLocks noGrp="1"/>
          </p:cNvSpPr>
          <p:nvPr>
            <p:ph type="subTitle" idx="1"/>
          </p:nvPr>
        </p:nvSpPr>
        <p:spPr>
          <a:xfrm>
            <a:off x="3792049" y="2317781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61"/>
          <p:cNvSpPr txBox="1">
            <a:spLocks noGrp="1"/>
          </p:cNvSpPr>
          <p:nvPr>
            <p:ph type="subTitle" idx="2"/>
          </p:nvPr>
        </p:nvSpPr>
        <p:spPr>
          <a:xfrm>
            <a:off x="1022500" y="2813593"/>
            <a:ext cx="1840800" cy="5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61"/>
          <p:cNvSpPr txBox="1">
            <a:spLocks noGrp="1"/>
          </p:cNvSpPr>
          <p:nvPr>
            <p:ph type="subTitle" idx="3"/>
          </p:nvPr>
        </p:nvSpPr>
        <p:spPr>
          <a:xfrm>
            <a:off x="1022516" y="2317796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61"/>
          <p:cNvSpPr txBox="1">
            <a:spLocks noGrp="1"/>
          </p:cNvSpPr>
          <p:nvPr>
            <p:ph type="subTitle" idx="4"/>
          </p:nvPr>
        </p:nvSpPr>
        <p:spPr>
          <a:xfrm>
            <a:off x="3792033" y="2813291"/>
            <a:ext cx="1840800" cy="5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subTitle" idx="5"/>
          </p:nvPr>
        </p:nvSpPr>
        <p:spPr>
          <a:xfrm>
            <a:off x="6559151" y="2317795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8" name="Google Shape;448;p61"/>
          <p:cNvSpPr txBox="1">
            <a:spLocks noGrp="1"/>
          </p:cNvSpPr>
          <p:nvPr>
            <p:ph type="subTitle" idx="6"/>
          </p:nvPr>
        </p:nvSpPr>
        <p:spPr>
          <a:xfrm>
            <a:off x="9328684" y="2810168"/>
            <a:ext cx="1840800" cy="5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61"/>
          <p:cNvSpPr txBox="1">
            <a:spLocks noGrp="1"/>
          </p:cNvSpPr>
          <p:nvPr>
            <p:ph type="subTitle" idx="7"/>
          </p:nvPr>
        </p:nvSpPr>
        <p:spPr>
          <a:xfrm>
            <a:off x="9328684" y="2317781"/>
            <a:ext cx="1838400" cy="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933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0" name="Google Shape;450;p61"/>
          <p:cNvSpPr txBox="1">
            <a:spLocks noGrp="1"/>
          </p:cNvSpPr>
          <p:nvPr>
            <p:ph type="subTitle" idx="8"/>
          </p:nvPr>
        </p:nvSpPr>
        <p:spPr>
          <a:xfrm>
            <a:off x="6559151" y="2812609"/>
            <a:ext cx="1840800" cy="5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031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948278-3FA8-CF50-2B9E-BF4B0C14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B090-EE45-4A2F-8790-0F7501B5901E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4827E0-D46E-B2CA-B27A-89EE59120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E745B-A826-2452-A079-F9E4B3F5D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55FE-064F-4BA4-A991-1A09E8664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35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76E-3232-3C77-6912-C027CEC3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8DD57-26E5-5942-D7A4-F151AACE2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68D74-D4AE-6EB3-6391-0EBF8CF82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01C13C-530B-A51D-220A-722DEC0FD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B090-EE45-4A2F-8790-0F7501B5901E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33284-67C4-8351-313F-805A6AE5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C6FDA-5C0E-4B43-7888-B8649C44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55FE-064F-4BA4-A991-1A09E8664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9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0740F-06A9-F756-9519-23BE70941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BD94D2-B70F-78A0-04DF-C40821F50C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FC410-D8F4-A349-508C-F12473D85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1BBAD-D1F2-E0E7-F37E-D6B7954F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B090-EE45-4A2F-8790-0F7501B5901E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F97E4-2FDD-ECF0-240B-F83ACBC5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1EFF5-0365-4F29-15BB-5CE3DE688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255FE-064F-4BA4-A991-1A09E8664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14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4FB96B-65C8-DAA2-358A-3E6F7F5F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2E4BE0-9AB6-3AE4-0727-6C7EC0B49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D5ED6-F5CA-F978-3D75-7707FE128B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D1B090-EE45-4A2F-8790-0F7501B5901E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C587E-F577-62AA-01FF-E0A6F8C4B5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76088-C86B-A12B-EF21-392D1AB23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1255FE-064F-4BA4-A991-1A09E8664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45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2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Bebas Neue"/>
              <a:buNone/>
              <a:defRPr sz="43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12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●"/>
              <a:defRPr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14173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VKcSf6r3CM?si=kt_p_3WJ2_Yuxpsa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slide" Target="slide27.xml"/><Relationship Id="rId7" Type="http://schemas.openxmlformats.org/officeDocument/2006/relationships/slide" Target="slide3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7.xml"/><Relationship Id="rId6" Type="http://schemas.openxmlformats.org/officeDocument/2006/relationships/slide" Target="slide32.xml"/><Relationship Id="rId5" Type="http://schemas.openxmlformats.org/officeDocument/2006/relationships/image" Target="../media/image150.png"/><Relationship Id="rId4" Type="http://schemas.openxmlformats.org/officeDocument/2006/relationships/slide" Target="slide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7.xml"/><Relationship Id="rId4" Type="http://schemas.openxmlformats.org/officeDocument/2006/relationships/slide" Target="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7.xml"/><Relationship Id="rId4" Type="http://schemas.openxmlformats.org/officeDocument/2006/relationships/slide" Target="slide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7.xml"/><Relationship Id="rId4" Type="http://schemas.openxmlformats.org/officeDocument/2006/relationships/slide" Target="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slide" Target="slide2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7.xml"/><Relationship Id="rId6" Type="http://schemas.openxmlformats.org/officeDocument/2006/relationships/hyperlink" Target="https://www.youtube.com/@3blue1brown/videos" TargetMode="External"/><Relationship Id="rId5" Type="http://schemas.openxmlformats.org/officeDocument/2006/relationships/hyperlink" Target="https://youtu.be/eMlx5fFNoYc?si=bsGSg55NMOImfra5" TargetMode="Externa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7.xml"/><Relationship Id="rId4" Type="http://schemas.openxmlformats.org/officeDocument/2006/relationships/slide" Target="slide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slide" Target="slide37.xml"/><Relationship Id="rId7" Type="http://schemas.openxmlformats.org/officeDocument/2006/relationships/slide" Target="slide4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2.png"/><Relationship Id="rId5" Type="http://schemas.openxmlformats.org/officeDocument/2006/relationships/slide" Target="slide45.xml"/><Relationship Id="rId4" Type="http://schemas.openxmlformats.org/officeDocument/2006/relationships/slide" Target="slide3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7.xml"/><Relationship Id="rId4" Type="http://schemas.openxmlformats.org/officeDocument/2006/relationships/slide" Target="slide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7.xml"/><Relationship Id="rId4" Type="http://schemas.openxmlformats.org/officeDocument/2006/relationships/slide" Target="slide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s://youtu.be/Cb8DZraP9n0?si=aF2Q2P2WOphp9_q9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slide" Target="slide36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7.xml"/><Relationship Id="rId6" Type="http://schemas.openxmlformats.org/officeDocument/2006/relationships/hyperlink" Target="https://youtu.be/MD2fYip6QsQ?si=eFVtDf2qyXnrCQMQ" TargetMode="External"/><Relationship Id="rId5" Type="http://schemas.openxmlformats.org/officeDocument/2006/relationships/hyperlink" Target="https://youtu.be/9O5YVUPyYts?si=KClb2T_w1FFmcDF0" TargetMode="Externa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1.png"/><Relationship Id="rId4" Type="http://schemas.openxmlformats.org/officeDocument/2006/relationships/slide" Target="slide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7.xml"/><Relationship Id="rId5" Type="http://schemas.openxmlformats.org/officeDocument/2006/relationships/slide" Target="slide26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slide" Target="slide26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7.xml"/><Relationship Id="rId6" Type="http://schemas.openxmlformats.org/officeDocument/2006/relationships/hyperlink" Target="https://youtu.be/KEv-F5UkhxU?si=lEvPUN1C0VgXGVgm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youtu.be/lixMONUAjfs?si=14QQe8_gfU2_1aKv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s://www.deeplearning.ai/short-courses/finetuning-large-language-model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4" Type="http://schemas.openxmlformats.org/officeDocument/2006/relationships/slide" Target="slide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ctrTitle"/>
          </p:nvPr>
        </p:nvSpPr>
        <p:spPr>
          <a:xfrm>
            <a:off x="1050542" y="2320150"/>
            <a:ext cx="10090847" cy="2762966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6600" dirty="0"/>
              <a:t>Fine-Tuning Explained</a:t>
            </a:r>
            <a:br>
              <a:rPr lang="en-US" sz="5400" dirty="0"/>
            </a:br>
            <a:r>
              <a:rPr lang="en-US" sz="4400" dirty="0">
                <a:solidFill>
                  <a:schemeClr val="bg1"/>
                </a:solidFill>
              </a:rPr>
              <a:t>From Zero to Training Your Own Model for Free (</a:t>
            </a:r>
            <a:r>
              <a:rPr lang="en-US" sz="4400" dirty="0" err="1">
                <a:solidFill>
                  <a:schemeClr val="bg1"/>
                </a:solidFill>
              </a:rPr>
              <a:t>Unsloth</a:t>
            </a:r>
            <a:r>
              <a:rPr lang="en-US" sz="4400" dirty="0">
                <a:solidFill>
                  <a:schemeClr val="bg1"/>
                </a:solidFill>
              </a:rPr>
              <a:t>)</a:t>
            </a:r>
            <a:endParaRPr sz="5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DF39D-DD4F-8DAE-5593-F4AC3BF54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5677" y="115902"/>
            <a:ext cx="2540579" cy="2540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02569DBC-F9AD-F0B9-741C-7599C82A3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CD90B06A-7230-8585-409F-0B7FEDBE8FC6}"/>
              </a:ext>
            </a:extLst>
          </p:cNvPr>
          <p:cNvSpPr/>
          <p:nvPr/>
        </p:nvSpPr>
        <p:spPr>
          <a:xfrm>
            <a:off x="3652933" y="395613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426D129B-B99D-9BCE-7F53-43C295ACC480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58A5875B-4AA7-8E2A-4301-71C3011D1D7B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D005A03D-2423-CB92-1D4B-CE2F0D6592BA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CE118695-729B-CF46-370A-3FBAAEFB0173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06CCFFC-359B-AAB9-CF57-4216CBFB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49" y="2013625"/>
            <a:ext cx="11339702" cy="244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73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B6702A9D-D710-A783-4304-964F27B06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0AD1FC83-5228-2AAE-2313-85343FCEEB10}"/>
              </a:ext>
            </a:extLst>
          </p:cNvPr>
          <p:cNvSpPr/>
          <p:nvPr/>
        </p:nvSpPr>
        <p:spPr>
          <a:xfrm>
            <a:off x="3652933" y="395613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38219FB9-96D5-81E3-6B81-9124684BDAEC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7729802D-7C67-54F7-F7D8-A3D2A1018D89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003ACC6E-740A-E432-1A14-AD32857DED6D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11CB3BA2-FD84-4B60-21A9-F94387E50010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5D9BC32-5B78-7A3D-4B01-AE1BD0C9DE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612" r="25638" b="16170"/>
          <a:stretch>
            <a:fillRect/>
          </a:stretch>
        </p:blipFill>
        <p:spPr>
          <a:xfrm>
            <a:off x="2822642" y="262791"/>
            <a:ext cx="6546715" cy="633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40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30EE05DF-1BF9-650D-2BEA-87805179E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A07D6FE2-7617-EF2F-0B19-1611AB465CA6}"/>
              </a:ext>
            </a:extLst>
          </p:cNvPr>
          <p:cNvSpPr/>
          <p:nvPr/>
        </p:nvSpPr>
        <p:spPr>
          <a:xfrm>
            <a:off x="3633478" y="183673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89E65CF0-8E57-C4FE-08DC-F24F2FE67BCF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361A2F04-1B14-B316-579A-EA5CE9869238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E1666783-C397-81CE-A9B7-687C29ECF1E8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C3514184-7FFE-E31A-FC11-68C433847325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5D6ABBC-35F7-23D6-D22C-30598C9C2416}"/>
              </a:ext>
            </a:extLst>
          </p:cNvPr>
          <p:cNvSpPr/>
          <p:nvPr/>
        </p:nvSpPr>
        <p:spPr>
          <a:xfrm>
            <a:off x="0" y="1"/>
            <a:ext cx="12192000" cy="14591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318F5-6A08-71EB-ED06-E188C50A9865}"/>
              </a:ext>
            </a:extLst>
          </p:cNvPr>
          <p:cNvSpPr txBox="1"/>
          <p:nvPr/>
        </p:nvSpPr>
        <p:spPr>
          <a:xfrm>
            <a:off x="0" y="26790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matic SC" panose="00000500000000000000" pitchFamily="2" charset="-79"/>
                <a:cs typeface="Amatic SC" panose="00000500000000000000" pitchFamily="2" charset="-79"/>
              </a:rPr>
              <a:t>Why "Fine-Tuning"?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B25D2-E6DC-7FE9-BAEE-E20EA8168616}"/>
              </a:ext>
            </a:extLst>
          </p:cNvPr>
          <p:cNvSpPr txBox="1"/>
          <p:nvPr/>
        </p:nvSpPr>
        <p:spPr>
          <a:xfrm>
            <a:off x="265351" y="1795137"/>
            <a:ext cx="1166129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6">
                    <a:lumMod val="25000"/>
                    <a:lumOff val="75000"/>
                  </a:schemeClr>
                </a:solidFill>
                <a:latin typeface="Berlin Sans FB Demi" panose="020E0802020502020306" pitchFamily="34" charset="0"/>
              </a:rPr>
              <a:t>Fine-tuning customizes a pretrained LLM to perform better on specific tasks or</a:t>
            </a:r>
            <a:r>
              <a:rPr lang="en-US" sz="4800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sz="4800" dirty="0">
                <a:solidFill>
                  <a:schemeClr val="accent6">
                    <a:lumMod val="25000"/>
                    <a:lumOff val="75000"/>
                  </a:schemeClr>
                </a:solidFill>
                <a:latin typeface="Berlin Sans FB Demi" panose="020E0802020502020306" pitchFamily="34" charset="0"/>
              </a:rPr>
              <a:t>domains by training it on targeted data. It improves </a:t>
            </a:r>
            <a:r>
              <a:rPr lang="en-US" sz="4800" dirty="0">
                <a:solidFill>
                  <a:srgbClr val="00B050"/>
                </a:solidFill>
                <a:latin typeface="Berlin Sans FB Demi" panose="020E0802020502020306" pitchFamily="34" charset="0"/>
              </a:rPr>
              <a:t>performance, privacy, cost and reliability</a:t>
            </a:r>
          </a:p>
          <a:p>
            <a:pPr algn="ctr"/>
            <a:endParaRPr lang="en-US" sz="5800" dirty="0">
              <a:solidFill>
                <a:schemeClr val="accent6">
                  <a:lumMod val="25000"/>
                  <a:lumOff val="7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348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73EEE418-9866-4D7A-F4AB-D7E359BEF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8E6B0941-36E1-402A-3527-4C84E9FE28E7}"/>
              </a:ext>
            </a:extLst>
          </p:cNvPr>
          <p:cNvSpPr/>
          <p:nvPr/>
        </p:nvSpPr>
        <p:spPr>
          <a:xfrm>
            <a:off x="3652933" y="395613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673C9CC8-320E-4A80-CA3C-50AE10A34BBA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368696D6-FC8D-1E71-6FE0-7D5B20BBABFA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20CEC35C-D721-D291-E4C5-41BE75558050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40CD0776-FF41-B7CA-D2F9-CB82CFEB10F0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FF7E43-457B-98E2-8A27-EB452DB92D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772" r="25399" b="14042"/>
          <a:stretch>
            <a:fillRect/>
          </a:stretch>
        </p:blipFill>
        <p:spPr>
          <a:xfrm>
            <a:off x="2885873" y="250340"/>
            <a:ext cx="6420254" cy="635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98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6924977E-81CF-B8C8-6BFA-AE4FDA9D2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34A9B728-DEEE-B3DE-D28F-04D516ACB415}"/>
              </a:ext>
            </a:extLst>
          </p:cNvPr>
          <p:cNvSpPr/>
          <p:nvPr/>
        </p:nvSpPr>
        <p:spPr>
          <a:xfrm>
            <a:off x="3652933" y="395613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50" dirty="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07E75ACE-6384-471D-F6A5-CC5BF7C4DCD5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ACA08CDA-24C6-D7EE-C1F3-811B7FE828AE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18BB9F58-2807-102C-9D73-DEF3ECC993FE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09B4B43A-E25A-C5EC-31D2-ADB3AE925D76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30ACFB60-9BDF-2B62-2423-9E493ADB0D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929"/>
          <a:stretch>
            <a:fillRect/>
          </a:stretch>
        </p:blipFill>
        <p:spPr>
          <a:xfrm>
            <a:off x="498667" y="586181"/>
            <a:ext cx="11206264" cy="56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92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01ED2FA2-1B61-BE1A-9E4F-D9BBEA2A6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E734717E-7465-ECB5-F33B-BB068EE746A7}"/>
              </a:ext>
            </a:extLst>
          </p:cNvPr>
          <p:cNvSpPr/>
          <p:nvPr/>
        </p:nvSpPr>
        <p:spPr>
          <a:xfrm>
            <a:off x="3652933" y="395613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50" dirty="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56B2D682-2A33-4803-2C23-F14B20B8BF97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3951E640-CA93-D1CB-7514-1CEA987EBD8C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0ABC63DB-FE98-A583-80AF-839A794AE1F6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357D8058-1B21-04EE-C1BC-2DA4DAB3E5D7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" name="Picture 4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26C86DE5-76BF-972C-CBB6-CA01A536A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91" y="195058"/>
            <a:ext cx="11208218" cy="645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9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DCA78D33-3709-E9FC-3471-D81AED5B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5A5F53-A6D5-3FE3-46C9-3113AF270A38}"/>
              </a:ext>
            </a:extLst>
          </p:cNvPr>
          <p:cNvSpPr/>
          <p:nvPr/>
        </p:nvSpPr>
        <p:spPr>
          <a:xfrm>
            <a:off x="0" y="1"/>
            <a:ext cx="12192000" cy="671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FF067E64-29A5-B9D5-B17C-78985C686EED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AF6966A4-2D1E-9770-9919-F825DEDEFB37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3AC0A284-3DE3-9136-F30E-D8D3807CEE4D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AE2A014E-9176-6062-51C8-F2B6AD438695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11CD531-4321-081B-DCA7-85CB280250BE}"/>
              </a:ext>
            </a:extLst>
          </p:cNvPr>
          <p:cNvSpPr txBox="1"/>
          <p:nvPr/>
        </p:nvSpPr>
        <p:spPr>
          <a:xfrm>
            <a:off x="41889" y="1119466"/>
            <a:ext cx="6488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1. Fine-tuning &amp; Training Approaches</a:t>
            </a:r>
          </a:p>
          <a:p>
            <a:pPr marL="971550" lvl="1" indent="-514350"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SFT (Supervised Fine-Tuning)</a:t>
            </a:r>
          </a:p>
          <a:p>
            <a:pPr marL="971550" lvl="1" indent="-514350"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DPO (Direct Preference Optimization)</a:t>
            </a:r>
          </a:p>
          <a:p>
            <a:pPr marL="971550" lvl="1" indent="-514350"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PPO (Proximal Policy Optimization)</a:t>
            </a:r>
          </a:p>
          <a:p>
            <a:pPr marL="971550" lvl="1" indent="-514350"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GRPO (Group Relative Policy Optimization)</a:t>
            </a:r>
          </a:p>
          <a:p>
            <a:pPr marL="971550" lvl="1" indent="-514350"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RLO (Reinforcement Learning from Observation)</a:t>
            </a:r>
          </a:p>
          <a:p>
            <a:pPr marL="971550" lvl="1" indent="-514350"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RLHF (Reinforcement Learning from Human Feedback)</a:t>
            </a:r>
          </a:p>
          <a:p>
            <a:pPr marL="971550" lvl="1" indent="-514350"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Model Distillation or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CompressionMOE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 (Mixture of Experts)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0719AA-ADEC-FCE8-DAB5-17F453516F17}"/>
              </a:ext>
            </a:extLst>
          </p:cNvPr>
          <p:cNvSpPr txBox="1"/>
          <p:nvPr/>
        </p:nvSpPr>
        <p:spPr>
          <a:xfrm>
            <a:off x="0" y="-104161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matic SC" panose="00000500000000000000" pitchFamily="2" charset="-79"/>
                <a:cs typeface="Amatic SC" panose="00000500000000000000" pitchFamily="2" charset="-79"/>
              </a:rPr>
              <a:t>Other Techniques for Optimizing LLMs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806937-50B7-B105-F6ED-34C46D908B18}"/>
              </a:ext>
            </a:extLst>
          </p:cNvPr>
          <p:cNvSpPr txBox="1"/>
          <p:nvPr/>
        </p:nvSpPr>
        <p:spPr>
          <a:xfrm>
            <a:off x="6679172" y="1129904"/>
            <a:ext cx="6488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2. Prompt-based Techniques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Berlin Sans FB Demi" panose="020E0802020502020306" pitchFamily="34" charset="0"/>
            </a:endParaRPr>
          </a:p>
          <a:p>
            <a:pPr marL="971550" lvl="1" indent="-514350"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Prompt Engineering</a:t>
            </a:r>
          </a:p>
          <a:p>
            <a:pPr marL="971550" lvl="1" indent="-514350"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Prompt Tuning</a:t>
            </a:r>
          </a:p>
          <a:p>
            <a:pPr marL="971550" lvl="1" indent="-514350"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Prefix Tuning</a:t>
            </a:r>
          </a:p>
          <a:p>
            <a:pPr marL="971550" lvl="1" indent="-514350"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Chain of Thought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CoT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)</a:t>
            </a:r>
          </a:p>
          <a:p>
            <a:pPr marL="971550" lvl="1" indent="-514350"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Zero-shot Learning</a:t>
            </a:r>
          </a:p>
          <a:p>
            <a:pPr marL="971550" lvl="1" indent="-514350"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Few-shot Learning</a:t>
            </a:r>
          </a:p>
          <a:p>
            <a:pPr marL="971550" lvl="1" indent="-514350"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LLM Chaining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53D71E-CCFC-4618-8B26-BC64665BF7E3}"/>
              </a:ext>
            </a:extLst>
          </p:cNvPr>
          <p:cNvSpPr txBox="1"/>
          <p:nvPr/>
        </p:nvSpPr>
        <p:spPr>
          <a:xfrm>
            <a:off x="125115" y="3863093"/>
            <a:ext cx="7487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3. Retrieval &amp; External Knowledge Integration 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erlin Sans FB Demi" panose="020E0802020502020306" pitchFamily="34" charset="0"/>
            </a:endParaRPr>
          </a:p>
          <a:p>
            <a:pPr marL="971550" lvl="1" indent="-514350"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RAG (Retrieval-Augmented Generation)</a:t>
            </a:r>
          </a:p>
          <a:p>
            <a:pPr marL="971550" lvl="1" indent="-514350"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Tool Use / Function Calling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0D3C61-AA65-631C-2836-95F2413371FA}"/>
              </a:ext>
            </a:extLst>
          </p:cNvPr>
          <p:cNvSpPr txBox="1"/>
          <p:nvPr/>
        </p:nvSpPr>
        <p:spPr>
          <a:xfrm>
            <a:off x="6679172" y="3883697"/>
            <a:ext cx="648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4. System &amp; Architecture Modifications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 </a:t>
            </a:r>
          </a:p>
          <a:p>
            <a:pPr marL="971550" lvl="1" indent="-514350"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System Architecture Modifications</a:t>
            </a:r>
          </a:p>
          <a:p>
            <a:pPr marL="971550" lvl="1" indent="-514350"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MOE  (Mixture of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Experince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3919DA-7980-945E-EE55-60282E294AC6}"/>
              </a:ext>
            </a:extLst>
          </p:cNvPr>
          <p:cNvSpPr txBox="1"/>
          <p:nvPr/>
        </p:nvSpPr>
        <p:spPr>
          <a:xfrm>
            <a:off x="3503542" y="5544413"/>
            <a:ext cx="5184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5. Data Processing &amp; Evaluation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 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Berlin Sans FB Demi" panose="020E0802020502020306" pitchFamily="34" charset="0"/>
            </a:endParaRPr>
          </a:p>
          <a:p>
            <a:pPr marL="971550" lvl="1" indent="-514350"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Data Preprocessing &amp; Output Postprocessing</a:t>
            </a:r>
          </a:p>
          <a:p>
            <a:pPr marL="971550" lvl="1" indent="-514350"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Evaluation &amp; Feedback Loops</a:t>
            </a:r>
          </a:p>
        </p:txBody>
      </p:sp>
    </p:spTree>
    <p:extLst>
      <p:ext uri="{BB962C8B-B14F-4D97-AF65-F5344CB8AC3E}">
        <p14:creationId xmlns:p14="http://schemas.microsoft.com/office/powerpoint/2010/main" val="2133636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C7E4494B-0CF7-E46C-CE25-781CBD063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54B2C0C9-BAC0-E353-87C8-DD71B4420DFF}"/>
              </a:ext>
            </a:extLst>
          </p:cNvPr>
          <p:cNvSpPr/>
          <p:nvPr/>
        </p:nvSpPr>
        <p:spPr>
          <a:xfrm>
            <a:off x="3652933" y="395613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50" dirty="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F230A3F8-8242-5ACE-78D9-EC85A75D3243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F9B03623-94E6-D138-EE63-9FB89677A84D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F3C9C99D-542A-7422-D64C-0FF29C486F97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B18A1A9C-1E1D-CEE8-203F-2F3622221791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DFE5220-8A8C-D746-0454-40FAE39286E7}"/>
              </a:ext>
            </a:extLst>
          </p:cNvPr>
          <p:cNvSpPr txBox="1"/>
          <p:nvPr/>
        </p:nvSpPr>
        <p:spPr>
          <a:xfrm>
            <a:off x="326075" y="261411"/>
            <a:ext cx="1153985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 </a:t>
            </a:r>
            <a:r>
              <a:rPr lang="en-US" sz="2800" dirty="0">
                <a:solidFill>
                  <a:srgbClr val="00B050"/>
                </a:solidFill>
              </a:rPr>
              <a:t>large</a:t>
            </a:r>
            <a:r>
              <a:rPr lang="en-US" sz="2800" dirty="0">
                <a:solidFill>
                  <a:schemeClr val="bg1"/>
                </a:solidFill>
              </a:rPr>
              <a:t> model with broad domain knowledge is </a:t>
            </a:r>
            <a:r>
              <a:rPr lang="en-US" sz="2800" dirty="0">
                <a:solidFill>
                  <a:srgbClr val="00B050"/>
                </a:solidFill>
              </a:rPr>
              <a:t>less likely to hallucinate </a:t>
            </a:r>
            <a:r>
              <a:rPr lang="en-US" sz="2800" dirty="0">
                <a:solidFill>
                  <a:schemeClr val="bg1"/>
                </a:solidFill>
              </a:rPr>
              <a:t>when answering </a:t>
            </a:r>
            <a:r>
              <a:rPr lang="en-US" sz="2800" dirty="0">
                <a:solidFill>
                  <a:srgbClr val="00B050"/>
                </a:solidFill>
              </a:rPr>
              <a:t>general questions,</a:t>
            </a:r>
            <a:r>
              <a:rPr lang="en-US" sz="2800" dirty="0">
                <a:solidFill>
                  <a:schemeClr val="bg1"/>
                </a:solidFill>
              </a:rPr>
              <a:t> whereas a </a:t>
            </a:r>
            <a:r>
              <a:rPr lang="en-US" sz="2800" dirty="0">
                <a:solidFill>
                  <a:srgbClr val="00B050"/>
                </a:solidFill>
              </a:rPr>
              <a:t>smaller, more specialized model </a:t>
            </a:r>
            <a:r>
              <a:rPr lang="en-US" sz="2800" dirty="0">
                <a:solidFill>
                  <a:schemeClr val="bg1"/>
                </a:solidFill>
              </a:rPr>
              <a:t>is </a:t>
            </a:r>
            <a:r>
              <a:rPr lang="en-US" sz="2800" dirty="0">
                <a:solidFill>
                  <a:srgbClr val="00B050"/>
                </a:solidFill>
              </a:rPr>
              <a:t>more likely to hallucinate</a:t>
            </a:r>
            <a:r>
              <a:rPr lang="en-US" sz="2800" dirty="0">
                <a:solidFill>
                  <a:schemeClr val="bg1"/>
                </a:solidFill>
              </a:rPr>
              <a:t> when the </a:t>
            </a:r>
            <a:r>
              <a:rPr lang="en-US" sz="2800" dirty="0">
                <a:solidFill>
                  <a:srgbClr val="00B050"/>
                </a:solidFill>
              </a:rPr>
              <a:t>question</a:t>
            </a:r>
            <a:r>
              <a:rPr lang="en-US" sz="2800" dirty="0">
                <a:solidFill>
                  <a:schemeClr val="bg1"/>
                </a:solidFill>
              </a:rPr>
              <a:t> doesn’t fall </a:t>
            </a:r>
            <a:r>
              <a:rPr lang="en-US" sz="2800" dirty="0">
                <a:solidFill>
                  <a:srgbClr val="00B050"/>
                </a:solidFill>
              </a:rPr>
              <a:t>within</a:t>
            </a:r>
            <a:r>
              <a:rPr lang="en-US" sz="2800" dirty="0">
                <a:solidFill>
                  <a:schemeClr val="bg1"/>
                </a:solidFill>
              </a:rPr>
              <a:t> its specific area of </a:t>
            </a:r>
            <a:r>
              <a:rPr lang="en-US" sz="2800" dirty="0">
                <a:solidFill>
                  <a:srgbClr val="00B050"/>
                </a:solidFill>
              </a:rPr>
              <a:t>expertise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A </a:t>
            </a:r>
            <a:r>
              <a:rPr lang="en-US" sz="2800" dirty="0">
                <a:solidFill>
                  <a:srgbClr val="00B050"/>
                </a:solidFill>
              </a:rPr>
              <a:t>large</a:t>
            </a:r>
            <a:r>
              <a:rPr lang="en-US" sz="2800" dirty="0">
                <a:solidFill>
                  <a:schemeClr val="bg1"/>
                </a:solidFill>
              </a:rPr>
              <a:t> model with broad domain knowledge is more </a:t>
            </a:r>
            <a:r>
              <a:rPr lang="en-US" sz="2800" dirty="0">
                <a:solidFill>
                  <a:srgbClr val="00B050"/>
                </a:solidFill>
              </a:rPr>
              <a:t>likely to hallucinate </a:t>
            </a:r>
            <a:r>
              <a:rPr lang="en-US" sz="2800" dirty="0">
                <a:solidFill>
                  <a:schemeClr val="bg1"/>
                </a:solidFill>
              </a:rPr>
              <a:t>when </a:t>
            </a:r>
            <a:r>
              <a:rPr lang="en-US" sz="2800" dirty="0">
                <a:solidFill>
                  <a:srgbClr val="00B050"/>
                </a:solidFill>
              </a:rPr>
              <a:t>answering domain-specific </a:t>
            </a:r>
            <a:r>
              <a:rPr lang="en-US" sz="2800" dirty="0">
                <a:solidFill>
                  <a:schemeClr val="bg1"/>
                </a:solidFill>
              </a:rPr>
              <a:t>questions, whereas a </a:t>
            </a:r>
            <a:r>
              <a:rPr lang="en-US" sz="2800" dirty="0">
                <a:solidFill>
                  <a:srgbClr val="00B050"/>
                </a:solidFill>
              </a:rPr>
              <a:t>smaller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>
                <a:solidFill>
                  <a:srgbClr val="00B050"/>
                </a:solidFill>
              </a:rPr>
              <a:t>specialized</a:t>
            </a:r>
            <a:r>
              <a:rPr lang="en-US" sz="2800" dirty="0">
                <a:solidFill>
                  <a:schemeClr val="bg1"/>
                </a:solidFill>
              </a:rPr>
              <a:t> model </a:t>
            </a:r>
            <a:r>
              <a:rPr lang="en-US" sz="2800" dirty="0">
                <a:solidFill>
                  <a:srgbClr val="00B050"/>
                </a:solidFill>
              </a:rPr>
              <a:t>is less likely to hallucinate </a:t>
            </a:r>
            <a:r>
              <a:rPr lang="en-US" sz="2800" dirty="0">
                <a:solidFill>
                  <a:schemeClr val="bg1"/>
                </a:solidFill>
              </a:rPr>
              <a:t>when the </a:t>
            </a:r>
            <a:r>
              <a:rPr lang="en-US" sz="2800" dirty="0">
                <a:solidFill>
                  <a:srgbClr val="00B050"/>
                </a:solidFill>
              </a:rPr>
              <a:t>question</a:t>
            </a:r>
            <a:r>
              <a:rPr lang="en-US" sz="2800" dirty="0">
                <a:solidFill>
                  <a:schemeClr val="bg1"/>
                </a:solidFill>
              </a:rPr>
              <a:t> falls </a:t>
            </a:r>
            <a:r>
              <a:rPr lang="en-US" sz="2800" dirty="0">
                <a:solidFill>
                  <a:srgbClr val="00B050"/>
                </a:solidFill>
              </a:rPr>
              <a:t>within</a:t>
            </a:r>
            <a:r>
              <a:rPr lang="en-US" sz="2800" dirty="0">
                <a:solidFill>
                  <a:schemeClr val="bg1"/>
                </a:solidFill>
              </a:rPr>
              <a:t> its area of </a:t>
            </a:r>
            <a:r>
              <a:rPr lang="en-US" sz="2800" dirty="0">
                <a:solidFill>
                  <a:srgbClr val="00B050"/>
                </a:solidFill>
              </a:rPr>
              <a:t>expertise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71E0DD-300A-A860-2F74-21B7C800F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7840"/>
            <a:ext cx="2236795" cy="194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7988E3-48C5-5718-3296-4F2186CAA318}"/>
              </a:ext>
            </a:extLst>
          </p:cNvPr>
          <p:cNvSpPr txBox="1"/>
          <p:nvPr/>
        </p:nvSpPr>
        <p:spPr>
          <a:xfrm>
            <a:off x="2511357" y="5817715"/>
            <a:ext cx="71692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Choose the right model for the right purpose.</a:t>
            </a:r>
          </a:p>
        </p:txBody>
      </p:sp>
    </p:spTree>
    <p:extLst>
      <p:ext uri="{BB962C8B-B14F-4D97-AF65-F5344CB8AC3E}">
        <p14:creationId xmlns:p14="http://schemas.microsoft.com/office/powerpoint/2010/main" val="49174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>
          <a:extLst>
            <a:ext uri="{FF2B5EF4-FFF2-40B4-BE49-F238E27FC236}">
              <a16:creationId xmlns:a16="http://schemas.microsoft.com/office/drawing/2014/main" id="{9DBFC183-1D83-302D-3222-272A62C2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09">
            <a:extLst>
              <a:ext uri="{FF2B5EF4-FFF2-40B4-BE49-F238E27FC236}">
                <a16:creationId xmlns:a16="http://schemas.microsoft.com/office/drawing/2014/main" id="{0C93536F-4512-9570-B4A7-981D623A6C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8451" y="2668567"/>
            <a:ext cx="2755416" cy="124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2</a:t>
            </a:r>
            <a:endParaRPr dirty="0"/>
          </a:p>
        </p:txBody>
      </p:sp>
      <p:sp>
        <p:nvSpPr>
          <p:cNvPr id="1631" name="Google Shape;1631;p109">
            <a:extLst>
              <a:ext uri="{FF2B5EF4-FFF2-40B4-BE49-F238E27FC236}">
                <a16:creationId xmlns:a16="http://schemas.microsoft.com/office/drawing/2014/main" id="{B794B781-6704-71D0-8B3D-B999BD60588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219173" y="2354154"/>
            <a:ext cx="6588867" cy="16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5400" dirty="0"/>
              <a:t>Finetuning </a:t>
            </a:r>
            <a:br>
              <a:rPr lang="en-US" sz="5400" dirty="0"/>
            </a:br>
            <a:r>
              <a:rPr lang="en-US" sz="5400" dirty="0"/>
              <a:t>Workflow</a:t>
            </a:r>
            <a:endParaRPr sz="9600" dirty="0"/>
          </a:p>
        </p:txBody>
      </p:sp>
      <p:sp>
        <p:nvSpPr>
          <p:cNvPr id="1632" name="Google Shape;1632;p109">
            <a:extLst>
              <a:ext uri="{FF2B5EF4-FFF2-40B4-BE49-F238E27FC236}">
                <a16:creationId xmlns:a16="http://schemas.microsoft.com/office/drawing/2014/main" id="{F46CB10C-03B1-646F-445A-DACEAD95E7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57607" y="4175527"/>
            <a:ext cx="5112000" cy="84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4532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87E7D27A-0FA3-F9AF-6D71-C4BEE3807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174D30-6C55-FF81-6D33-293DC10D7DBF}"/>
              </a:ext>
            </a:extLst>
          </p:cNvPr>
          <p:cNvSpPr/>
          <p:nvPr/>
        </p:nvSpPr>
        <p:spPr>
          <a:xfrm>
            <a:off x="0" y="1"/>
            <a:ext cx="12192000" cy="671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87D94CD7-CD0D-8000-5E0B-BCCC6AA38A34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10F10F4A-6260-ED3F-D5CC-1D519154596F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C03C9A8E-687B-B1AA-89E7-E4AA20701011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1A30C6A2-3521-19C2-71AC-3AA8C544068A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3390252-7971-353E-BAC0-98589DCBD498}"/>
              </a:ext>
            </a:extLst>
          </p:cNvPr>
          <p:cNvSpPr txBox="1"/>
          <p:nvPr/>
        </p:nvSpPr>
        <p:spPr>
          <a:xfrm>
            <a:off x="223737" y="1655286"/>
            <a:ext cx="119682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0.        Identify your </a:t>
            </a:r>
            <a:r>
              <a:rPr lang="en-US" sz="3200" dirty="0">
                <a:solidFill>
                  <a:srgbClr val="92D050"/>
                </a:solidFill>
                <a:latin typeface="Berlin Sans FB Demi" panose="020E0802020502020306" pitchFamily="34" charset="0"/>
              </a:rPr>
              <a:t>goal</a:t>
            </a: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 with respect to your resources</a:t>
            </a:r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Choose the </a:t>
            </a:r>
            <a:r>
              <a:rPr lang="en-US" sz="3200" dirty="0">
                <a:solidFill>
                  <a:srgbClr val="92D050"/>
                </a:solidFill>
                <a:latin typeface="Berlin Sans FB Demi" panose="020E0802020502020306" pitchFamily="34" charset="0"/>
              </a:rPr>
              <a:t>Model</a:t>
            </a:r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Choose a </a:t>
            </a:r>
            <a:r>
              <a:rPr lang="en-US" sz="3200" dirty="0">
                <a:solidFill>
                  <a:srgbClr val="92D050"/>
                </a:solidFill>
                <a:latin typeface="Berlin Sans FB Demi" panose="020E0802020502020306" pitchFamily="34" charset="0"/>
              </a:rPr>
              <a:t>Trainer Library </a:t>
            </a: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That Supports This Model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Berlin Sans FB Demi" panose="020E0802020502020306" pitchFamily="34" charset="0"/>
            </a:endParaRPr>
          </a:p>
          <a:p>
            <a:pPr marL="1143000" indent="-1143000"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Use the </a:t>
            </a:r>
            <a:r>
              <a:rPr lang="en-US" sz="3200" dirty="0">
                <a:solidFill>
                  <a:srgbClr val="92D050"/>
                </a:solidFill>
                <a:latin typeface="Berlin Sans FB Demi" panose="020E0802020502020306" pitchFamily="34" charset="0"/>
              </a:rPr>
              <a:t>Tokenizer</a:t>
            </a: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 That Matches the Model</a:t>
            </a:r>
          </a:p>
          <a:p>
            <a:pPr marL="1143000" indent="-11430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92D050"/>
                </a:solidFill>
                <a:latin typeface="Berlin Sans FB Demi" panose="020E0802020502020306" pitchFamily="34" charset="0"/>
              </a:rPr>
              <a:t>Format</a:t>
            </a: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 Your </a:t>
            </a:r>
            <a:r>
              <a:rPr lang="en-US" sz="3200" dirty="0">
                <a:solidFill>
                  <a:srgbClr val="92D050"/>
                </a:solidFill>
                <a:latin typeface="Berlin Sans FB Demi" panose="020E0802020502020306" pitchFamily="34" charset="0"/>
              </a:rPr>
              <a:t>Data</a:t>
            </a: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 the Way the Tokenizer/Trainer Expects</a:t>
            </a:r>
            <a:endParaRPr lang="en-US" sz="16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1143000" indent="-1143000"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95126-FBE6-2BC9-8B51-CAA8EC9211F6}"/>
              </a:ext>
            </a:extLst>
          </p:cNvPr>
          <p:cNvSpPr txBox="1"/>
          <p:nvPr/>
        </p:nvSpPr>
        <p:spPr>
          <a:xfrm>
            <a:off x="0" y="-104161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matic SC" panose="00000500000000000000" pitchFamily="2" charset="-79"/>
                <a:cs typeface="Amatic SC" panose="00000500000000000000" pitchFamily="2" charset="-79"/>
              </a:rPr>
              <a:t>Step-by-Step Fine-Tuning Workflow</a:t>
            </a:r>
          </a:p>
        </p:txBody>
      </p:sp>
    </p:spTree>
    <p:extLst>
      <p:ext uri="{BB962C8B-B14F-4D97-AF65-F5344CB8AC3E}">
        <p14:creationId xmlns:p14="http://schemas.microsoft.com/office/powerpoint/2010/main" val="187016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24BA19DA-52E2-5EF8-4FDA-A2FE1042F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21C65B1A-1FB4-465A-32B9-D4C4F714900A}"/>
              </a:ext>
            </a:extLst>
          </p:cNvPr>
          <p:cNvSpPr/>
          <p:nvPr/>
        </p:nvSpPr>
        <p:spPr>
          <a:xfrm>
            <a:off x="3633478" y="0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0C237463-3488-95A7-B661-B25A33863447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9BC0E5ED-3073-7ACB-0F50-A71225E04A0E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3C089375-8AB9-3698-A358-15E0BC8602D2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37E8A0DD-3D03-B474-687A-C81DD220FB16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D0BCCD7-803E-A2A0-9171-3FB28C7C900C}"/>
              </a:ext>
            </a:extLst>
          </p:cNvPr>
          <p:cNvSpPr/>
          <p:nvPr/>
        </p:nvSpPr>
        <p:spPr>
          <a:xfrm>
            <a:off x="0" y="1"/>
            <a:ext cx="12192000" cy="14591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BB0DAA-84E5-F104-EDAA-CCDDB23AF6A7}"/>
              </a:ext>
            </a:extLst>
          </p:cNvPr>
          <p:cNvSpPr txBox="1"/>
          <p:nvPr/>
        </p:nvSpPr>
        <p:spPr>
          <a:xfrm>
            <a:off x="0" y="26790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matic SC" panose="00000500000000000000" pitchFamily="2" charset="-79"/>
                <a:cs typeface="Amatic SC" panose="00000500000000000000" pitchFamily="2" charset="-79"/>
              </a:rPr>
              <a:t>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828A0-4F6E-D168-FE5D-402AE2B98C8E}"/>
              </a:ext>
            </a:extLst>
          </p:cNvPr>
          <p:cNvSpPr txBox="1"/>
          <p:nvPr/>
        </p:nvSpPr>
        <p:spPr>
          <a:xfrm>
            <a:off x="223737" y="1388596"/>
            <a:ext cx="1166129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25000"/>
                    <a:lumOff val="75000"/>
                  </a:schemeClr>
                </a:solidFill>
                <a:latin typeface="Berlin Sans FB Demi" panose="020E0802020502020306" pitchFamily="34" charset="0"/>
              </a:rPr>
              <a:t>In this video:</a:t>
            </a:r>
          </a:p>
          <a:p>
            <a:r>
              <a:rPr lang="en-US" sz="4400" dirty="0">
                <a:solidFill>
                  <a:schemeClr val="accent6">
                    <a:lumMod val="25000"/>
                    <a:lumOff val="75000"/>
                  </a:schemeClr>
                </a:solidFill>
                <a:latin typeface="Berlin Sans FB Demi" panose="020E0802020502020306" pitchFamily="34" charset="0"/>
              </a:rPr>
              <a:t>1.  Introduction</a:t>
            </a:r>
            <a:endParaRPr lang="ar-EG" sz="4400" dirty="0">
              <a:solidFill>
                <a:schemeClr val="accent6">
                  <a:lumMod val="25000"/>
                  <a:lumOff val="75000"/>
                </a:schemeClr>
              </a:solidFill>
              <a:latin typeface="Berlin Sans FB Demi" panose="020E0802020502020306" pitchFamily="34" charset="0"/>
            </a:endParaRPr>
          </a:p>
          <a:p>
            <a:r>
              <a:rPr lang="en-US" sz="4400" dirty="0">
                <a:solidFill>
                  <a:schemeClr val="accent6">
                    <a:lumMod val="25000"/>
                    <a:lumOff val="75000"/>
                  </a:schemeClr>
                </a:solidFill>
                <a:latin typeface="Berlin Sans FB Demi" panose="020E0802020502020306" pitchFamily="34" charset="0"/>
              </a:rPr>
              <a:t>3. Fine-Tuning Explained</a:t>
            </a:r>
          </a:p>
          <a:p>
            <a:r>
              <a:rPr lang="en-US" sz="4400" dirty="0">
                <a:solidFill>
                  <a:schemeClr val="accent6">
                    <a:lumMod val="25000"/>
                    <a:lumOff val="75000"/>
                  </a:schemeClr>
                </a:solidFill>
                <a:latin typeface="Berlin Sans FB Demi" panose="020E0802020502020306" pitchFamily="34" charset="0"/>
              </a:rPr>
              <a:t>4. Coding</a:t>
            </a:r>
            <a:endParaRPr lang="ar-EG" sz="4400" dirty="0">
              <a:solidFill>
                <a:schemeClr val="accent6">
                  <a:lumMod val="25000"/>
                  <a:lumOff val="75000"/>
                </a:schemeClr>
              </a:solidFill>
              <a:latin typeface="Berlin Sans FB Demi" panose="020E0802020502020306" pitchFamily="34" charset="0"/>
            </a:endParaRPr>
          </a:p>
          <a:p>
            <a:r>
              <a:rPr lang="ar-EG" sz="4400" dirty="0">
                <a:solidFill>
                  <a:schemeClr val="accent6">
                    <a:lumMod val="25000"/>
                    <a:lumOff val="75000"/>
                  </a:schemeClr>
                </a:solidFill>
                <a:latin typeface="Berlin Sans FB Demi" panose="020E0802020502020306" pitchFamily="34" charset="0"/>
              </a:rPr>
              <a:t>	-</a:t>
            </a:r>
            <a:r>
              <a:rPr lang="en-US" sz="4400" dirty="0">
                <a:solidFill>
                  <a:schemeClr val="accent6">
                    <a:lumMod val="25000"/>
                    <a:lumOff val="75000"/>
                  </a:schemeClr>
                </a:solidFill>
                <a:latin typeface="Berlin Sans FB Demi" panose="020E0802020502020306" pitchFamily="34" charset="0"/>
              </a:rPr>
              <a:t>Fine-Tune Llama3.2 (1B) with </a:t>
            </a:r>
            <a:r>
              <a:rPr lang="en-US" sz="4400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Berlin Sans FB Demi" panose="020E0802020502020306" pitchFamily="34" charset="0"/>
              </a:rPr>
              <a:t>UnSloth</a:t>
            </a:r>
            <a:endParaRPr lang="ar-EG" sz="4400" dirty="0">
              <a:solidFill>
                <a:schemeClr val="accent6">
                  <a:lumMod val="25000"/>
                  <a:lumOff val="75000"/>
                </a:schemeClr>
              </a:solidFill>
              <a:latin typeface="Berlin Sans FB Demi" panose="020E0802020502020306" pitchFamily="34" charset="0"/>
            </a:endParaRPr>
          </a:p>
          <a:p>
            <a:r>
              <a:rPr lang="en-US" sz="4400" dirty="0">
                <a:solidFill>
                  <a:schemeClr val="accent6">
                    <a:lumMod val="25000"/>
                    <a:lumOff val="75000"/>
                  </a:schemeClr>
                </a:solidFill>
                <a:latin typeface="Berlin Sans FB Demi" panose="020E0802020502020306" pitchFamily="34" charset="0"/>
              </a:rPr>
              <a:t>	-Save and use the model using </a:t>
            </a:r>
            <a:r>
              <a:rPr lang="en-US" sz="4400" dirty="0" err="1">
                <a:solidFill>
                  <a:schemeClr val="accent6">
                    <a:lumMod val="25000"/>
                    <a:lumOff val="75000"/>
                  </a:schemeClr>
                </a:solidFill>
                <a:latin typeface="Berlin Sans FB Demi" panose="020E0802020502020306" pitchFamily="34" charset="0"/>
              </a:rPr>
              <a:t>Ollama</a:t>
            </a:r>
            <a:endParaRPr lang="en-US" sz="4400" dirty="0">
              <a:solidFill>
                <a:schemeClr val="accent6">
                  <a:lumMod val="25000"/>
                  <a:lumOff val="75000"/>
                </a:schemeClr>
              </a:solidFill>
              <a:latin typeface="Berlin Sans FB Demi" panose="020E0802020502020306" pitchFamily="34" charset="0"/>
            </a:endParaRPr>
          </a:p>
          <a:p>
            <a:pPr algn="ctr"/>
            <a:endParaRPr lang="en-US" sz="5800" dirty="0">
              <a:solidFill>
                <a:schemeClr val="accent6">
                  <a:lumMod val="25000"/>
                  <a:lumOff val="75000"/>
                </a:schemeClr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010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DC7BE09C-7540-9CB9-785B-311B651FD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F20035-F796-B284-0239-2CF47BDAE14B}"/>
              </a:ext>
            </a:extLst>
          </p:cNvPr>
          <p:cNvSpPr/>
          <p:nvPr/>
        </p:nvSpPr>
        <p:spPr>
          <a:xfrm>
            <a:off x="0" y="1"/>
            <a:ext cx="12192000" cy="671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378C029A-6133-8889-B7A9-AD00713BA927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A3112585-0367-6D00-2D62-493627F2F824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84322950-88EF-0F0A-2F15-535B307C0008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9609E582-5F21-B6C6-A997-437B90B85B34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9EC57E-2FC3-F06E-D5BD-546F62AF1AB0}"/>
              </a:ext>
            </a:extLst>
          </p:cNvPr>
          <p:cNvSpPr txBox="1"/>
          <p:nvPr/>
        </p:nvSpPr>
        <p:spPr>
          <a:xfrm>
            <a:off x="223737" y="394692"/>
            <a:ext cx="1196826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Berlin Sans FB Demi" panose="020E0802020502020306" pitchFamily="34" charset="0"/>
              </a:rPr>
              <a:t>Before choosing a model or trainer, ask:</a:t>
            </a:r>
          </a:p>
          <a:p>
            <a:endParaRPr lang="en-US" sz="36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erlin Sans FB Demi" panose="020E0802020502020306" pitchFamily="34" charset="0"/>
              </a:rPr>
              <a:t>What is your fine-tuning goal?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erlin Sans FB Demi" panose="020E0802020502020306" pitchFamily="34" charset="0"/>
              </a:rPr>
              <a:t>What are your hardware/resources? 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☁️ Cloud:</a:t>
            </a:r>
          </a:p>
          <a:p>
            <a:pPr lvl="2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🆓 Free options (e.g., Kaggle, Google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Colab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)</a:t>
            </a:r>
          </a:p>
          <a:p>
            <a:pPr lvl="2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💰 Paid options (AWS, GCP, Azure, Google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Colab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 Pro)</a:t>
            </a:r>
          </a:p>
          <a:p>
            <a:pPr lvl="2"/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erlin Sans FB Demi" panose="020E0802020502020306" pitchFamily="34" charset="0"/>
            </a:endParaRP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🖥️ On-Premise (Offline / Local Machine):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	🎮 GPU, 📦 VRAM, 🧠 RAM, 💾 Disk space,  🖥️ CPU </a:t>
            </a:r>
          </a:p>
          <a:p>
            <a:pPr lvl="1"/>
            <a:endParaRPr lang="en-US" sz="2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Berlin Sans FB Demi" panose="020E0802020502020306" pitchFamily="34" charset="0"/>
              </a:rPr>
              <a:t>What is your dataset size and format?</a:t>
            </a:r>
            <a:endParaRPr lang="en-US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1143000" indent="-1143000"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B1EFA4-FFB6-DAE5-88A0-F1BB80C38465}"/>
              </a:ext>
            </a:extLst>
          </p:cNvPr>
          <p:cNvSpPr txBox="1"/>
          <p:nvPr/>
        </p:nvSpPr>
        <p:spPr>
          <a:xfrm>
            <a:off x="-133361" y="-7393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-300" dirty="0">
                <a:latin typeface="Amatic SC" panose="00000500000000000000" pitchFamily="2" charset="-79"/>
                <a:cs typeface="Amatic SC" panose="00000500000000000000" pitchFamily="2" charset="-79"/>
              </a:rPr>
              <a:t>0- Identify  your  goal  with  respect  to  your  resources</a:t>
            </a:r>
          </a:p>
          <a:p>
            <a:pPr algn="ctr"/>
            <a:endParaRPr lang="en-US" sz="5400" b="1" spc="-3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2345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0844465E-7079-FD2C-9865-BCD756C92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0EC899-A47C-B971-B2B4-D56BB7710520}"/>
              </a:ext>
            </a:extLst>
          </p:cNvPr>
          <p:cNvSpPr/>
          <p:nvPr/>
        </p:nvSpPr>
        <p:spPr>
          <a:xfrm>
            <a:off x="0" y="1"/>
            <a:ext cx="12192000" cy="671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354BDFB5-5F13-BF98-2BB6-A224C2834A63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9626B710-2ABF-D15F-E285-64026988119F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66268A25-FF68-FF1C-C8E9-B4214396B561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3291B6FD-6B64-EB65-3371-98D560DD1236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0F79CAB-0727-A2AE-F625-9FAC7D90DC62}"/>
              </a:ext>
            </a:extLst>
          </p:cNvPr>
          <p:cNvSpPr txBox="1"/>
          <p:nvPr/>
        </p:nvSpPr>
        <p:spPr>
          <a:xfrm>
            <a:off x="223737" y="453113"/>
            <a:ext cx="1196826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Berlin Sans FB Demi" panose="020E0802020502020306" pitchFamily="34" charset="0"/>
              </a:rPr>
              <a:t>🔓 Open-Source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Model</a:t>
            </a:r>
            <a:r>
              <a:rPr lang="en-US" sz="2000" dirty="0">
                <a:solidFill>
                  <a:srgbClr val="00B050"/>
                </a:solidFill>
                <a:latin typeface="Berlin Sans FB Demi" panose="020E0802020502020306" pitchFamily="34" charset="0"/>
              </a:rPr>
              <a:t> Size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(e.g., 1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B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, 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B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, 7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B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, 27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B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, 70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B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Model </a:t>
            </a:r>
            <a:r>
              <a:rPr lang="en-US" sz="2000" dirty="0">
                <a:solidFill>
                  <a:srgbClr val="00B050"/>
                </a:solidFill>
                <a:latin typeface="Berlin Sans FB Demi" panose="020E0802020502020306" pitchFamily="34" charset="0"/>
              </a:rPr>
              <a:t>types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 (e.g., "instruct", "chat", "coder")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Quantization formats (e.g., "INT4 (4-bit quantization)", "GGUF")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Languages or regional variants (e.g., "PT-BR", "E08")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Source/model tags (e.g., "hf", "fb", "E2B")</a:t>
            </a:r>
          </a:p>
          <a:p>
            <a:endParaRPr lang="en-US" sz="36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Berlin Sans FB Demi" panose="020E0802020502020306" pitchFamily="34" charset="0"/>
              </a:rPr>
              <a:t>🔒 Closed-Source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Some of them can be finetuned through API-only (no control over training internals)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You pay per training &amp; usage token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Great for high-level training</a:t>
            </a:r>
          </a:p>
          <a:p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	</a:t>
            </a:r>
            <a:endParaRPr lang="en-US" sz="36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4F59B-C38D-1B9B-EC85-90CCF9F18F20}"/>
              </a:ext>
            </a:extLst>
          </p:cNvPr>
          <p:cNvSpPr txBox="1"/>
          <p:nvPr/>
        </p:nvSpPr>
        <p:spPr>
          <a:xfrm>
            <a:off x="-133361" y="-73932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-300" dirty="0">
                <a:latin typeface="Amatic SC" panose="00000500000000000000" pitchFamily="2" charset="-79"/>
                <a:cs typeface="Amatic SC" panose="00000500000000000000" pitchFamily="2" charset="-79"/>
              </a:rPr>
              <a:t>1- Choose  the  Model</a:t>
            </a:r>
          </a:p>
        </p:txBody>
      </p:sp>
    </p:spTree>
    <p:extLst>
      <p:ext uri="{BB962C8B-B14F-4D97-AF65-F5344CB8AC3E}">
        <p14:creationId xmlns:p14="http://schemas.microsoft.com/office/powerpoint/2010/main" val="3127731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9094500E-0132-F6CD-488C-54398903B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F8F48E9E-6260-1398-F9A8-3D0C5053FA8C}"/>
              </a:ext>
            </a:extLst>
          </p:cNvPr>
          <p:cNvSpPr/>
          <p:nvPr/>
        </p:nvSpPr>
        <p:spPr>
          <a:xfrm>
            <a:off x="400464" y="4996013"/>
            <a:ext cx="11391072" cy="8754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Fine-tuning ChatGPT with OpenAI Tutorial – </a:t>
            </a:r>
          </a:p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[Customize a model for your application in 12 Minutes]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sz="1050" dirty="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5CA11150-C3CE-4C5E-46A4-5D23BA3EB044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F3FFF0AE-0058-3B73-08E3-B28B349DBB5D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60D3ABDE-47AD-AE28-B544-937B1CA96528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27FE4934-E08D-AFCC-9025-C0F1C351512B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BE7EF65-1502-94AF-D6A0-2E89916F7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644" y="986547"/>
            <a:ext cx="62865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98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0C02C18E-4CD4-D6E5-5993-AA3977E0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CEA5D9-2285-0C95-5A75-9A6125B83554}"/>
              </a:ext>
            </a:extLst>
          </p:cNvPr>
          <p:cNvSpPr/>
          <p:nvPr/>
        </p:nvSpPr>
        <p:spPr>
          <a:xfrm>
            <a:off x="0" y="1"/>
            <a:ext cx="12192000" cy="671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089CFC46-F5D2-75DF-EAD9-1516C2373143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95D34E55-A1F6-8B1D-E61B-7530283EA616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5E9FCDC9-F506-4D8B-CB1A-5011369C3666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FE84AA96-8E8E-7B77-0238-6F83A48097DE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FE02BEA-4EF4-0886-E880-075658111C2A}"/>
              </a:ext>
            </a:extLst>
          </p:cNvPr>
          <p:cNvSpPr txBox="1"/>
          <p:nvPr/>
        </p:nvSpPr>
        <p:spPr>
          <a:xfrm>
            <a:off x="157056" y="-68263"/>
            <a:ext cx="11968263" cy="681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Choose a </a:t>
            </a:r>
            <a:r>
              <a:rPr lang="en-US" sz="3200" dirty="0">
                <a:solidFill>
                  <a:srgbClr val="92D050"/>
                </a:solidFill>
                <a:latin typeface="Berlin Sans FB Demi" panose="020E0802020502020306" pitchFamily="34" charset="0"/>
              </a:rPr>
              <a:t>Trainer Library </a:t>
            </a: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That Supports This Model</a:t>
            </a:r>
          </a:p>
          <a:p>
            <a:pPr lvl="1"/>
            <a:r>
              <a:rPr 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Berlin Sans FB Demi" panose="020E0802020502020306" pitchFamily="34" charset="0"/>
              </a:rPr>
              <a:t>(e.g., </a:t>
            </a:r>
            <a:r>
              <a:rPr lang="en-US" sz="2800" dirty="0" err="1">
                <a:solidFill>
                  <a:srgbClr val="000000">
                    <a:lumMod val="50000"/>
                    <a:lumOff val="50000"/>
                  </a:srgbClr>
                </a:solidFill>
                <a:latin typeface="Berlin Sans FB Demi" panose="020E0802020502020306" pitchFamily="34" charset="0"/>
              </a:rPr>
              <a:t>Unsloth</a:t>
            </a:r>
            <a:r>
              <a:rPr 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Berlin Sans FB Demi" panose="020E0802020502020306" pitchFamily="34" charset="0"/>
              </a:rPr>
              <a:t>, </a:t>
            </a:r>
            <a:r>
              <a:rPr lang="en-US" sz="2800" dirty="0" err="1">
                <a:solidFill>
                  <a:srgbClr val="000000">
                    <a:lumMod val="50000"/>
                    <a:lumOff val="50000"/>
                  </a:srgbClr>
                </a:solidFill>
                <a:latin typeface="Berlin Sans FB Demi" panose="020E0802020502020306" pitchFamily="34" charset="0"/>
              </a:rPr>
              <a:t>transformers.Trainer</a:t>
            </a:r>
            <a:r>
              <a:rPr 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Berlin Sans FB Demi" panose="020E0802020502020306" pitchFamily="34" charset="0"/>
              </a:rPr>
              <a:t>, </a:t>
            </a:r>
            <a:r>
              <a:rPr lang="en-US" sz="2800" dirty="0" err="1">
                <a:solidFill>
                  <a:srgbClr val="000000">
                    <a:lumMod val="50000"/>
                    <a:lumOff val="50000"/>
                  </a:srgbClr>
                </a:solidFill>
                <a:latin typeface="Berlin Sans FB Demi" panose="020E0802020502020306" pitchFamily="34" charset="0"/>
              </a:rPr>
              <a:t>trl.SFTTrainer</a:t>
            </a:r>
            <a:r>
              <a:rPr lang="en-US" sz="2800" dirty="0">
                <a:solidFill>
                  <a:srgbClr val="000000">
                    <a:lumMod val="50000"/>
                    <a:lumOff val="50000"/>
                  </a:srgbClr>
                </a:solidFill>
                <a:latin typeface="Berlin Sans FB Demi" panose="020E0802020502020306" pitchFamily="34" charset="0"/>
              </a:rPr>
              <a:t>, Axolotl)   </a:t>
            </a:r>
          </a:p>
          <a:p>
            <a:pPr lvl="1">
              <a:lnSpc>
                <a:spcPct val="200000"/>
              </a:lnSpc>
            </a:pPr>
            <a:r>
              <a:rPr lang="en-US" sz="2300" dirty="0">
                <a:solidFill>
                  <a:schemeClr val="bg1"/>
                </a:solidFill>
                <a:latin typeface="Berlin Sans FB Demi" panose="020E0802020502020306" pitchFamily="34" charset="0"/>
              </a:rPr>
              <a:t>Choose based on:</a:t>
            </a:r>
          </a:p>
          <a:p>
            <a:pPr marL="914400" lvl="1" indent="-457200">
              <a:buAutoNum type="arabicPeriod"/>
            </a:pPr>
            <a:r>
              <a:rPr lang="en-US" sz="2300" dirty="0">
                <a:solidFill>
                  <a:schemeClr val="bg1"/>
                </a:solidFill>
                <a:latin typeface="Berlin Sans FB Demi" panose="020E0802020502020306" pitchFamily="34" charset="0"/>
              </a:rPr>
              <a:t>Model type and architecture</a:t>
            </a:r>
          </a:p>
          <a:p>
            <a:pPr lvl="1"/>
            <a:r>
              <a:rPr lang="en-US" sz="2300" dirty="0">
                <a:solidFill>
                  <a:schemeClr val="bg1"/>
                </a:solidFill>
                <a:latin typeface="Berlin Sans FB Demi" panose="020E0802020502020306" pitchFamily="34" charset="0"/>
              </a:rPr>
              <a:t>	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If the model is supported by a specialized optimized library (like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Unsloth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 for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LLaMA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)→ Use it 	unless you need a feature it doesn’t support (e.g., maximum customization → Hugging Face 	Transformers + PEFT)</a:t>
            </a:r>
          </a:p>
          <a:p>
            <a:pPr lvl="1"/>
            <a:r>
              <a:rPr lang="en-US" sz="2300" dirty="0">
                <a:solidFill>
                  <a:schemeClr val="bg1"/>
                </a:solidFill>
                <a:latin typeface="Berlin Sans FB Demi" panose="020E0802020502020306" pitchFamily="34" charset="0"/>
              </a:rPr>
              <a:t>2. Hardware availability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	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Some libraries are built for speed and efficiency on specific hardware 	</a:t>
            </a:r>
          </a:p>
          <a:p>
            <a:pPr lvl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	(RAM/VRAM limits, Multi-GPU / high-end clusters, TPU support )</a:t>
            </a:r>
          </a:p>
          <a:p>
            <a:pPr lvl="1"/>
            <a:r>
              <a:rPr lang="en-US" sz="2300" dirty="0">
                <a:solidFill>
                  <a:schemeClr val="bg1"/>
                </a:solidFill>
                <a:latin typeface="Berlin Sans FB Demi" panose="020E0802020502020306" pitchFamily="34" charset="0"/>
              </a:rPr>
              <a:t>3. Data processing needs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 	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e.g.,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Unsloth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 doesn’t have built-in support for non-text modalities (images, audio) like 	multimodal frameworks </a:t>
            </a:r>
          </a:p>
          <a:p>
            <a:pPr lvl="1"/>
            <a:r>
              <a:rPr lang="en-US" sz="2300" dirty="0">
                <a:solidFill>
                  <a:schemeClr val="bg1"/>
                </a:solidFill>
                <a:latin typeface="Berlin Sans FB Demi" panose="020E0802020502020306" pitchFamily="34" charset="0"/>
              </a:rPr>
              <a:t>4. Workflow goals</a:t>
            </a:r>
          </a:p>
          <a:p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	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Research / experimentation, Fast, minimal-code fine-tuning, Enterprise deployment , Quantized 	training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07C86-0EDA-1271-57AE-F19E4D359F22}"/>
              </a:ext>
            </a:extLst>
          </p:cNvPr>
          <p:cNvSpPr txBox="1"/>
          <p:nvPr/>
        </p:nvSpPr>
        <p:spPr>
          <a:xfrm>
            <a:off x="-133361" y="-7393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-300" dirty="0">
                <a:latin typeface="Amatic SC" panose="00000500000000000000" pitchFamily="2" charset="-79"/>
                <a:cs typeface="Amatic SC" panose="00000500000000000000" pitchFamily="2" charset="-79"/>
              </a:rPr>
              <a:t>2- Choose  a Trainer  Library  That Supports  This  Model</a:t>
            </a:r>
          </a:p>
          <a:p>
            <a:pPr algn="ctr"/>
            <a:endParaRPr lang="en-US" sz="5400" b="1" spc="-3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2487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DDBA4C5D-99D8-3689-D098-680B4FEAF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EC9738-31B0-5589-4D4E-0573D41F61CD}"/>
              </a:ext>
            </a:extLst>
          </p:cNvPr>
          <p:cNvSpPr/>
          <p:nvPr/>
        </p:nvSpPr>
        <p:spPr>
          <a:xfrm>
            <a:off x="0" y="1"/>
            <a:ext cx="12192000" cy="671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5CC5D937-180D-E8D3-4C91-864A29B5E864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2D4F85F1-7AEA-317B-9143-D3BA88AD128C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48A40FBA-70B8-EB74-11EA-E64A24527A5E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5AC398B7-1184-FCE6-487D-FE3DA791BC7E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A3684EF-C768-8FAF-DAD8-F7E976F19EFE}"/>
              </a:ext>
            </a:extLst>
          </p:cNvPr>
          <p:cNvSpPr txBox="1"/>
          <p:nvPr/>
        </p:nvSpPr>
        <p:spPr>
          <a:xfrm>
            <a:off x="223737" y="453113"/>
            <a:ext cx="11968263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Choosing a tokenizer for fine-tuning is mostly about </a:t>
            </a:r>
            <a:r>
              <a:rPr lang="en-US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matching the model’s expectations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 and </a:t>
            </a:r>
            <a:r>
              <a:rPr lang="en-US" sz="2800" dirty="0">
                <a:solidFill>
                  <a:schemeClr val="bg1"/>
                </a:solidFill>
                <a:latin typeface="Berlin Sans FB Demi" panose="020E0802020502020306" pitchFamily="34" charset="0"/>
              </a:rPr>
              <a:t>ensuring your data is represented efficiently.</a:t>
            </a:r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	</a:t>
            </a:r>
            <a:endParaRPr lang="en-US" sz="32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/>
            <a:endParaRPr lang="en-US" sz="23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/>
            <a:r>
              <a:rPr lang="en-US" sz="2300" dirty="0">
                <a:solidFill>
                  <a:schemeClr val="bg1"/>
                </a:solidFill>
                <a:latin typeface="Berlin Sans FB Demi" panose="020E0802020502020306" pitchFamily="34" charset="0"/>
              </a:rPr>
              <a:t>Always start with the tokenizer that was used to pretrain the base model.</a:t>
            </a:r>
          </a:p>
          <a:p>
            <a:pPr lvl="1"/>
            <a:r>
              <a:rPr lang="en-US" sz="2300" dirty="0">
                <a:solidFill>
                  <a:schemeClr val="bg1"/>
                </a:solidFill>
                <a:latin typeface="Berlin Sans FB Demi" panose="020E0802020502020306" pitchFamily="34" charset="0"/>
              </a:rPr>
              <a:t>	Example: If your model is LLaMA-3-8B, use its provided tokenizer </a:t>
            </a:r>
          </a:p>
          <a:p>
            <a:pPr lvl="1"/>
            <a:r>
              <a:rPr lang="en-US" sz="2300" dirty="0">
                <a:solidFill>
                  <a:schemeClr val="bg1"/>
                </a:solidFill>
                <a:latin typeface="Berlin Sans FB Demi" panose="020E0802020502020306" pitchFamily="34" charset="0"/>
              </a:rPr>
              <a:t>	(e.g., </a:t>
            </a:r>
            <a:r>
              <a:rPr lang="en-US" sz="23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LlamaTokenizerFast</a:t>
            </a:r>
            <a:r>
              <a:rPr lang="en-US" sz="2300" dirty="0">
                <a:solidFill>
                  <a:schemeClr val="bg1"/>
                </a:solidFill>
                <a:latin typeface="Berlin Sans FB Demi" panose="020E0802020502020306" pitchFamily="34" charset="0"/>
              </a:rPr>
              <a:t>). </a:t>
            </a:r>
          </a:p>
          <a:p>
            <a:pPr lvl="1"/>
            <a:r>
              <a:rPr lang="en-US" sz="2300" dirty="0">
                <a:solidFill>
                  <a:schemeClr val="bg1"/>
                </a:solidFill>
                <a:latin typeface="Berlin Sans FB Demi" panose="020E0802020502020306" pitchFamily="34" charset="0"/>
              </a:rPr>
              <a:t>	</a:t>
            </a:r>
          </a:p>
          <a:p>
            <a:pPr lvl="1"/>
            <a:r>
              <a:rPr lang="en-US" sz="23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Either use the model’s original tokenizer or start from scratch, since you can’t use a pretrained model with a different tokenizer.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4778FE-7398-1D1E-FF8A-E95402B05ABC}"/>
              </a:ext>
            </a:extLst>
          </p:cNvPr>
          <p:cNvSpPr txBox="1"/>
          <p:nvPr/>
        </p:nvSpPr>
        <p:spPr>
          <a:xfrm>
            <a:off x="-133361" y="-73932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-300" dirty="0">
                <a:latin typeface="Amatic SC" panose="00000500000000000000" pitchFamily="2" charset="-79"/>
                <a:cs typeface="Amatic SC" panose="00000500000000000000" pitchFamily="2" charset="-79"/>
              </a:rPr>
              <a:t>3- Use  the  Tokenizer  That  Matches  the  Model</a:t>
            </a:r>
          </a:p>
          <a:p>
            <a:pPr algn="ctr"/>
            <a:endParaRPr lang="en-US" sz="5400" b="1" spc="-3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63276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11472E44-377C-ADD6-A1FC-87D01E2A2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83EFAB-EECF-BE9F-AB55-C6FA3A3CE98E}"/>
              </a:ext>
            </a:extLst>
          </p:cNvPr>
          <p:cNvSpPr/>
          <p:nvPr/>
        </p:nvSpPr>
        <p:spPr>
          <a:xfrm>
            <a:off x="0" y="1"/>
            <a:ext cx="12192000" cy="671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B661A01B-29ED-6515-C06A-3377D42E4ABC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D5147B0E-49F9-721F-C7A6-C4E164936050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A996F676-0B01-541C-6594-0BA076E27C3A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3659D69E-C0CE-9AFC-EC17-83E10958B88E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EFFF1E7-FACF-99A1-C370-720C8789761E}"/>
              </a:ext>
            </a:extLst>
          </p:cNvPr>
          <p:cNvSpPr txBox="1"/>
          <p:nvPr/>
        </p:nvSpPr>
        <p:spPr>
          <a:xfrm>
            <a:off x="223737" y="453113"/>
            <a:ext cx="1196826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92D050"/>
                </a:solidFill>
                <a:latin typeface="Berlin Sans FB Demi" panose="020E0802020502020306" pitchFamily="34" charset="0"/>
              </a:rPr>
              <a:t>Format</a:t>
            </a: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 Your </a:t>
            </a:r>
            <a:r>
              <a:rPr lang="en-US" sz="3200" dirty="0">
                <a:solidFill>
                  <a:srgbClr val="92D050"/>
                </a:solidFill>
                <a:latin typeface="Berlin Sans FB Demi" panose="020E0802020502020306" pitchFamily="34" charset="0"/>
              </a:rPr>
              <a:t>Data</a:t>
            </a:r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 the Way the Tokenizer/Trainer Expects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  <a:latin typeface="Berlin Sans FB Demi" panose="020E0802020502020306" pitchFamily="34" charset="0"/>
              </a:rPr>
              <a:t>This depends on:</a:t>
            </a:r>
            <a:endParaRPr lang="en-US" sz="4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* The tokenizer’s expected input style: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* `{"role": ..., "content": ...}` → for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HuggingFace’s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ChatML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 format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* `{"from": ..., "value": ...}` → for Meta-style format (if not using HF tokenizer) </a:t>
            </a:r>
            <a:endParaRPr lang="en-US" sz="2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You can </a:t>
            </a:r>
            <a:r>
              <a:rPr lang="en-US" sz="24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use`apply_chat_template</a:t>
            </a:r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()` or a manual formatting</a:t>
            </a:r>
          </a:p>
          <a:p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	</a:t>
            </a:r>
            <a:endParaRPr lang="en-US" sz="36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FDE41A-3526-2120-53D2-F3B18A4C4ECD}"/>
              </a:ext>
            </a:extLst>
          </p:cNvPr>
          <p:cNvSpPr txBox="1"/>
          <p:nvPr/>
        </p:nvSpPr>
        <p:spPr>
          <a:xfrm>
            <a:off x="-133361" y="-7393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-300" dirty="0">
                <a:latin typeface="Amatic SC" panose="00000500000000000000" pitchFamily="2" charset="-79"/>
                <a:cs typeface="Amatic SC" panose="00000500000000000000" pitchFamily="2" charset="-79"/>
              </a:rPr>
              <a:t>4- Format  Your 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47944-A461-D778-8E15-F3F703169A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553" t="63830" r="22049" b="22411"/>
          <a:stretch>
            <a:fillRect/>
          </a:stretch>
        </p:blipFill>
        <p:spPr>
          <a:xfrm>
            <a:off x="2003299" y="4688603"/>
            <a:ext cx="8185401" cy="104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88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D6951A53-3D93-65F6-669D-F910C5DE9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F1A5A5-3DC0-33F3-11A2-2E55F36B7D69}"/>
              </a:ext>
            </a:extLst>
          </p:cNvPr>
          <p:cNvSpPr/>
          <p:nvPr/>
        </p:nvSpPr>
        <p:spPr>
          <a:xfrm>
            <a:off x="0" y="2"/>
            <a:ext cx="12192000" cy="4960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AFD44-ED90-B68C-4187-A3D0AFA676FF}"/>
              </a:ext>
            </a:extLst>
          </p:cNvPr>
          <p:cNvSpPr txBox="1"/>
          <p:nvPr/>
        </p:nvSpPr>
        <p:spPr>
          <a:xfrm>
            <a:off x="-133361" y="-13667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300" dirty="0">
                <a:latin typeface="Amatic SC" panose="00000500000000000000" pitchFamily="2" charset="-79"/>
                <a:cs typeface="Amatic SC" panose="00000500000000000000" pitchFamily="2" charset="-79"/>
                <a:hlinkClick r:id="rId3" action="ppaction://hlinksldjump"/>
              </a:rPr>
              <a:t>Model  &amp;  Tokenizer</a:t>
            </a:r>
            <a:endParaRPr lang="en-US" sz="4400" b="1" spc="-300" dirty="0">
              <a:solidFill>
                <a:schemeClr val="bg1"/>
              </a:solidFill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EA808-4FCF-52D8-0D35-D89820E36EB9}"/>
              </a:ext>
            </a:extLst>
          </p:cNvPr>
          <p:cNvSpPr txBox="1"/>
          <p:nvPr/>
        </p:nvSpPr>
        <p:spPr>
          <a:xfrm>
            <a:off x="288079" y="464376"/>
            <a:ext cx="4063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rgbClr val="C00000"/>
                </a:solidFill>
              </a:rPr>
              <a:t>max_seq_length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→ </a:t>
            </a:r>
            <a:r>
              <a:rPr lang="en-US" sz="1600" dirty="0">
                <a:solidFill>
                  <a:schemeClr val="bg1"/>
                </a:solidFill>
              </a:rPr>
              <a:t>I/P + O/P tokens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51FDF1-2C53-B0C7-E82C-E06354FD0A54}"/>
              </a:ext>
            </a:extLst>
          </p:cNvPr>
          <p:cNvSpPr txBox="1"/>
          <p:nvPr/>
        </p:nvSpPr>
        <p:spPr>
          <a:xfrm>
            <a:off x="5780690" y="448097"/>
            <a:ext cx="612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Load_in_4bit </a:t>
            </a:r>
            <a:r>
              <a:rPr lang="en-US" dirty="0">
                <a:solidFill>
                  <a:schemeClr val="bg1"/>
                </a:solidFill>
              </a:rPr>
              <a:t>→ stores weights using only 4 bits per value (instead of 32), reducing memory usage by up to 8x.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F69EE-3261-299C-905B-DC6C1DC31A94}"/>
              </a:ext>
            </a:extLst>
          </p:cNvPr>
          <p:cNvSpPr txBox="1"/>
          <p:nvPr/>
        </p:nvSpPr>
        <p:spPr>
          <a:xfrm>
            <a:off x="288242" y="864878"/>
            <a:ext cx="11615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rgbClr val="C00000"/>
                </a:solidFill>
              </a:rPr>
              <a:t>dtype</a:t>
            </a:r>
            <a:endParaRPr lang="en-US" b="1" u="sng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I/P(prompt)  → tokenized into integers (tokens IDs) → convert into Embeddings processed in model using </a:t>
            </a:r>
            <a:r>
              <a:rPr lang="en-US" dirty="0" err="1">
                <a:solidFill>
                  <a:schemeClr val="bg1"/>
                </a:solidFill>
              </a:rPr>
              <a:t>dtype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best </a:t>
            </a:r>
            <a:r>
              <a:rPr lang="en-US" dirty="0" err="1">
                <a:solidFill>
                  <a:schemeClr val="bg1"/>
                </a:solidFill>
              </a:rPr>
              <a:t>dtype</a:t>
            </a:r>
            <a:r>
              <a:rPr lang="en-US" dirty="0">
                <a:solidFill>
                  <a:schemeClr val="bg1"/>
                </a:solidFill>
              </a:rPr>
              <a:t> to use depends on the GPU architecture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6BE499-50E9-80F4-8FD6-A0E635F2A53B}"/>
              </a:ext>
            </a:extLst>
          </p:cNvPr>
          <p:cNvSpPr txBox="1"/>
          <p:nvPr/>
        </p:nvSpPr>
        <p:spPr>
          <a:xfrm>
            <a:off x="288080" y="2485751"/>
            <a:ext cx="4063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rank</a:t>
            </a:r>
            <a:r>
              <a:rPr lang="en-US" dirty="0">
                <a:solidFill>
                  <a:schemeClr val="bg1"/>
                </a:solidFill>
              </a:rPr>
              <a:t> → Controls Number of trainable parameters, </a:t>
            </a:r>
          </a:p>
          <a:p>
            <a:r>
              <a:rPr lang="en-US" dirty="0">
                <a:solidFill>
                  <a:schemeClr val="bg1"/>
                </a:solidFill>
              </a:rPr>
              <a:t>Bigger r → more trainable</a:t>
            </a:r>
          </a:p>
        </p:txBody>
      </p:sp>
      <p:sp>
        <p:nvSpPr>
          <p:cNvPr id="25" name="Rectangle: Beveled 24">
            <a:extLst>
              <a:ext uri="{FF2B5EF4-FFF2-40B4-BE49-F238E27FC236}">
                <a16:creationId xmlns:a16="http://schemas.microsoft.com/office/drawing/2014/main" id="{47AE8BE6-5C96-6886-6D7D-B0AFCA136CA0}"/>
              </a:ext>
            </a:extLst>
          </p:cNvPr>
          <p:cNvSpPr/>
          <p:nvPr/>
        </p:nvSpPr>
        <p:spPr>
          <a:xfrm>
            <a:off x="288079" y="1809998"/>
            <a:ext cx="1108954" cy="612842"/>
          </a:xfrm>
          <a:prstGeom prst="bevel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hlinkClick r:id="rId4" action="ppaction://hlinksldjump"/>
              </a:rPr>
              <a:t>LoRA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688469-FB5C-B417-A01A-D3654131860C}"/>
              </a:ext>
            </a:extLst>
          </p:cNvPr>
          <p:cNvSpPr txBox="1"/>
          <p:nvPr/>
        </p:nvSpPr>
        <p:spPr>
          <a:xfrm>
            <a:off x="288078" y="3464037"/>
            <a:ext cx="406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rgbClr val="C00000"/>
                </a:solidFill>
              </a:rPr>
              <a:t>target_modules</a:t>
            </a:r>
            <a:r>
              <a:rPr lang="en-US" dirty="0">
                <a:solidFill>
                  <a:schemeClr val="bg1"/>
                </a:solidFill>
              </a:rPr>
              <a:t> → layers inside the model where </a:t>
            </a:r>
            <a:r>
              <a:rPr lang="en-US" dirty="0" err="1">
                <a:solidFill>
                  <a:schemeClr val="bg1"/>
                </a:solidFill>
              </a:rPr>
              <a:t>LoRA</a:t>
            </a:r>
            <a:r>
              <a:rPr lang="en-US" dirty="0">
                <a:solidFill>
                  <a:schemeClr val="bg1"/>
                </a:solidFill>
              </a:rPr>
              <a:t> will be applied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D906657-6C50-C77A-2DBA-6F5AA7E782C8}"/>
                  </a:ext>
                </a:extLst>
              </p:cNvPr>
              <p:cNvSpPr txBox="1"/>
              <p:nvPr/>
            </p:nvSpPr>
            <p:spPr>
              <a:xfrm>
                <a:off x="288079" y="4375265"/>
                <a:ext cx="4063254" cy="21837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>
                    <a:solidFill>
                      <a:srgbClr val="C00000"/>
                    </a:solidFill>
                  </a:rPr>
                  <a:t>lora_alpha</a:t>
                </a:r>
                <a:r>
                  <a:rPr lang="en-US" dirty="0">
                    <a:solidFill>
                      <a:schemeClr val="bg1"/>
                    </a:solidFill>
                  </a:rPr>
                  <a:t> → Controls the impact of the </a:t>
                </a:r>
                <a:r>
                  <a:rPr lang="en-US" dirty="0" err="1">
                    <a:solidFill>
                      <a:schemeClr val="bg1"/>
                    </a:solidFill>
                  </a:rPr>
                  <a:t>LoRA</a:t>
                </a:r>
                <a:r>
                  <a:rPr lang="en-US" dirty="0">
                    <a:solidFill>
                      <a:schemeClr val="bg1"/>
                    </a:solidFill>
                  </a:rPr>
                  <a:t>-trained layers on the model’s output. 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Scaling factor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𝑟𝑎𝑛𝑘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𝑙𝑜𝑟𝑎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𝑎𝑙𝑝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 err="1">
                    <a:solidFill>
                      <a:schemeClr val="bg1"/>
                    </a:solidFill>
                  </a:rPr>
                  <a:t>lora_alpha</a:t>
                </a:r>
                <a:r>
                  <a:rPr lang="en-US" dirty="0">
                    <a:solidFill>
                      <a:schemeClr val="bg1"/>
                    </a:solidFill>
                  </a:rPr>
                  <a:t> =  r → full influence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 &gt; → boost   </a:t>
                </a:r>
                <a:r>
                  <a:rPr lang="en-US" dirty="0" err="1">
                    <a:solidFill>
                      <a:schemeClr val="bg1"/>
                    </a:solidFill>
                  </a:rPr>
                  <a:t>lora_alpha</a:t>
                </a:r>
                <a:r>
                  <a:rPr lang="en-US" dirty="0">
                    <a:solidFill>
                      <a:schemeClr val="bg1"/>
                    </a:solidFill>
                  </a:rPr>
                  <a:t> &gt; →reduction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D906657-6C50-C77A-2DBA-6F5AA7E78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79" y="4375265"/>
                <a:ext cx="4063254" cy="2183739"/>
              </a:xfrm>
              <a:prstGeom prst="rect">
                <a:avLst/>
              </a:prstGeom>
              <a:blipFill>
                <a:blip r:embed="rId5"/>
                <a:stretch>
                  <a:fillRect l="-1199" t="-1676" r="-1199" b="-3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9DFA3FA6-C1EC-B0BB-2D50-924E46B318CF}"/>
              </a:ext>
            </a:extLst>
          </p:cNvPr>
          <p:cNvSpPr txBox="1"/>
          <p:nvPr/>
        </p:nvSpPr>
        <p:spPr>
          <a:xfrm>
            <a:off x="4351333" y="2422840"/>
            <a:ext cx="406325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rgbClr val="C00000"/>
                </a:solidFill>
              </a:rPr>
              <a:t>lora_dropout</a:t>
            </a:r>
            <a:r>
              <a:rPr lang="en-US" sz="1500" dirty="0" err="1">
                <a:solidFill>
                  <a:schemeClr val="bg1"/>
                </a:solidFill>
              </a:rPr>
              <a:t>→Regularization</a:t>
            </a:r>
            <a:r>
              <a:rPr lang="en-US" sz="1500" dirty="0">
                <a:solidFill>
                  <a:schemeClr val="bg1"/>
                </a:solidFill>
              </a:rPr>
              <a:t> Technique</a:t>
            </a:r>
          </a:p>
          <a:p>
            <a:r>
              <a:rPr lang="en-US" sz="1700" dirty="0">
                <a:solidFill>
                  <a:schemeClr val="bg1"/>
                </a:solidFill>
              </a:rPr>
              <a:t>How much random deactivation (dropout) is applied to the </a:t>
            </a:r>
            <a:r>
              <a:rPr lang="en-US" sz="1700" dirty="0" err="1">
                <a:solidFill>
                  <a:schemeClr val="bg1"/>
                </a:solidFill>
              </a:rPr>
              <a:t>LoRA</a:t>
            </a:r>
            <a:r>
              <a:rPr lang="en-US" sz="1700" dirty="0">
                <a:solidFill>
                  <a:schemeClr val="bg1"/>
                </a:solidFill>
              </a:rPr>
              <a:t> layers during training. </a:t>
            </a:r>
          </a:p>
          <a:p>
            <a:r>
              <a:rPr lang="en-US" sz="1700" dirty="0">
                <a:solidFill>
                  <a:schemeClr val="bg1"/>
                </a:solidFill>
              </a:rPr>
              <a:t>Randomly ignoring some neurons during training.</a:t>
            </a:r>
          </a:p>
          <a:p>
            <a:r>
              <a:rPr lang="en-US" sz="1700" dirty="0">
                <a:solidFill>
                  <a:schemeClr val="bg1"/>
                </a:solidFill>
              </a:rPr>
              <a:t>It’s like saying: “don’t let the model rely too much on any one path.”</a:t>
            </a:r>
          </a:p>
          <a:p>
            <a:r>
              <a:rPr lang="en-US" sz="1700" dirty="0">
                <a:solidFill>
                  <a:schemeClr val="bg1"/>
                </a:solidFill>
              </a:rPr>
              <a:t>0 means all </a:t>
            </a:r>
            <a:r>
              <a:rPr lang="en-US" sz="1700" dirty="0" err="1">
                <a:solidFill>
                  <a:schemeClr val="bg1"/>
                </a:solidFill>
              </a:rPr>
              <a:t>LoRA</a:t>
            </a:r>
            <a:r>
              <a:rPr lang="en-US" sz="1700" dirty="0">
                <a:solidFill>
                  <a:schemeClr val="bg1"/>
                </a:solidFill>
              </a:rPr>
              <a:t> layers are fully active during training. (faster)</a:t>
            </a: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F894DC-2E11-9D09-9F89-9B4F61CF31A3}"/>
              </a:ext>
            </a:extLst>
          </p:cNvPr>
          <p:cNvSpPr txBox="1"/>
          <p:nvPr/>
        </p:nvSpPr>
        <p:spPr>
          <a:xfrm>
            <a:off x="4351333" y="5262069"/>
            <a:ext cx="4063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bias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→ </a:t>
            </a:r>
          </a:p>
          <a:p>
            <a:r>
              <a:rPr lang="en-US" dirty="0">
                <a:solidFill>
                  <a:schemeClr val="bg1"/>
                </a:solidFill>
              </a:rPr>
              <a:t>neuron output = weight × input + bias</a:t>
            </a:r>
          </a:p>
          <a:p>
            <a:r>
              <a:rPr lang="en-US" dirty="0">
                <a:solidFill>
                  <a:schemeClr val="bg1"/>
                </a:solidFill>
              </a:rPr>
              <a:t> "none" -&gt; makes training faster and uses less memory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648809-D0D7-B15A-AAED-75D5DC77B92A}"/>
              </a:ext>
            </a:extLst>
          </p:cNvPr>
          <p:cNvSpPr txBox="1"/>
          <p:nvPr/>
        </p:nvSpPr>
        <p:spPr>
          <a:xfrm>
            <a:off x="8414587" y="2485751"/>
            <a:ext cx="4063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rgbClr val="C0000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use_gradient_checkpointing</a:t>
            </a:r>
            <a:r>
              <a:rPr lang="en-US" b="1" u="sng" dirty="0">
                <a:solidFill>
                  <a:srgbClr val="C0000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→ recomputes output during backpropagation, saving memory.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C4F47E4-1594-1A88-0841-310FC7D2C13E}"/>
              </a:ext>
            </a:extLst>
          </p:cNvPr>
          <p:cNvSpPr txBox="1"/>
          <p:nvPr/>
        </p:nvSpPr>
        <p:spPr>
          <a:xfrm>
            <a:off x="8414587" y="3577269"/>
            <a:ext cx="36440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rgbClr val="C00000"/>
                </a:solidFill>
              </a:rPr>
              <a:t>random_state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→ </a:t>
            </a:r>
            <a:r>
              <a:rPr lang="en-US" sz="1700" dirty="0">
                <a:solidFill>
                  <a:schemeClr val="bg1"/>
                </a:solidFill>
              </a:rPr>
              <a:t>fixed random seed, to get repeatable results every time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2ABBCA-C620-73DA-CD52-193D7A5EBB9A}"/>
              </a:ext>
            </a:extLst>
          </p:cNvPr>
          <p:cNvSpPr txBox="1"/>
          <p:nvPr/>
        </p:nvSpPr>
        <p:spPr>
          <a:xfrm>
            <a:off x="8414585" y="4501688"/>
            <a:ext cx="3644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rgbClr val="C00000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use_rslora</a:t>
            </a:r>
            <a:r>
              <a:rPr lang="en-US" dirty="0" err="1">
                <a:solidFill>
                  <a:schemeClr val="bg1"/>
                </a:solidFill>
              </a:rPr>
              <a:t>→rank</a:t>
            </a:r>
            <a:r>
              <a:rPr lang="en-US" dirty="0">
                <a:solidFill>
                  <a:schemeClr val="bg1"/>
                </a:solidFill>
              </a:rPr>
              <a:t> stabilized </a:t>
            </a:r>
            <a:r>
              <a:rPr lang="en-US" dirty="0" err="1">
                <a:solidFill>
                  <a:schemeClr val="bg1"/>
                </a:solidFill>
              </a:rPr>
              <a:t>LoRA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CA05B0-2104-4E2B-4B60-4D0FCF831175}"/>
              </a:ext>
            </a:extLst>
          </p:cNvPr>
          <p:cNvSpPr txBox="1"/>
          <p:nvPr/>
        </p:nvSpPr>
        <p:spPr>
          <a:xfrm>
            <a:off x="8414585" y="5209574"/>
            <a:ext cx="36440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rgbClr val="C00000"/>
                </a:solidFill>
              </a:rPr>
              <a:t>loftq_config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→ Low-Rank Optimization for Quantized weights, a technique that improves training performance on quantized models (4-bit)</a:t>
            </a:r>
          </a:p>
        </p:txBody>
      </p:sp>
    </p:spTree>
    <p:extLst>
      <p:ext uri="{BB962C8B-B14F-4D97-AF65-F5344CB8AC3E}">
        <p14:creationId xmlns:p14="http://schemas.microsoft.com/office/powerpoint/2010/main" val="143398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30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mph" presetSubtype="1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43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1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mph" presetSubtype="1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5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1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mph" presetSubtype="1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71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mph" presetSubtype="1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78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mph" presetSubtype="1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85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23" grpId="0"/>
      <p:bldP spid="23" grpId="1"/>
      <p:bldP spid="25" grpId="0" animBg="1"/>
      <p:bldP spid="32" grpId="0"/>
      <p:bldP spid="32" grpId="1"/>
      <p:bldP spid="35" grpId="0"/>
      <p:bldP spid="35" grpId="1"/>
      <p:bldP spid="37" grpId="0"/>
      <p:bldP spid="37" grpId="1"/>
      <p:bldP spid="38" grpId="0"/>
      <p:bldP spid="38" grpId="1"/>
      <p:bldP spid="43" grpId="0"/>
      <p:bldP spid="43" grpId="1"/>
      <p:bldP spid="46" grpId="0"/>
      <p:bldP spid="46" grpId="1"/>
      <p:bldP spid="47" grpId="0"/>
      <p:bldP spid="47" grpId="1"/>
      <p:bldP spid="48" grpId="0"/>
      <p:bldP spid="48" grpId="1"/>
      <p:bldP spid="48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E19500C3-6D32-A889-87F4-408869D45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089FE7AA-D8D3-4842-1BB7-C6E859E77ADF}"/>
              </a:ext>
            </a:extLst>
          </p:cNvPr>
          <p:cNvSpPr/>
          <p:nvPr/>
        </p:nvSpPr>
        <p:spPr>
          <a:xfrm>
            <a:off x="3652933" y="395613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50" dirty="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FE39F7CD-1467-2099-EB33-09C259B4A890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11C9654A-C312-C57C-F701-8F4708369A10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9EF9AA7A-C1CB-8B11-B81F-1F19BAD14BB9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31035FA7-F410-73E9-43D5-8F2B91B7154D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5B61A3-AA1E-9546-23BD-5A78CBE9A709}"/>
              </a:ext>
            </a:extLst>
          </p:cNvPr>
          <p:cNvSpPr txBox="1"/>
          <p:nvPr/>
        </p:nvSpPr>
        <p:spPr>
          <a:xfrm>
            <a:off x="11693333" y="6492134"/>
            <a:ext cx="1272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sz="900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ABCB8-43B6-DA49-D7CB-1B436FC728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83" b="2082"/>
          <a:stretch>
            <a:fillRect/>
          </a:stretch>
        </p:blipFill>
        <p:spPr>
          <a:xfrm>
            <a:off x="2055055" y="193541"/>
            <a:ext cx="8081889" cy="646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81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10AF86B0-AA1D-3822-9FC2-BC30B60DA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1C2FB2-C703-4394-A9E7-BDEC111B6108}"/>
              </a:ext>
            </a:extLst>
          </p:cNvPr>
          <p:cNvSpPr/>
          <p:nvPr/>
        </p:nvSpPr>
        <p:spPr>
          <a:xfrm>
            <a:off x="0" y="1"/>
            <a:ext cx="12192000" cy="671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ECFDF29E-1335-A097-1099-1D8DE9328738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736C6365-5AE3-D424-14C3-C2064F1C33DE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EBBC5534-C53D-374F-94A6-D7980B7D0ACB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542934D2-4A5D-BE27-A7DB-747E7C0D80A9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3B8D8-A22C-E1A4-112A-BA6AC2D40867}"/>
                  </a:ext>
                </a:extLst>
              </p:cNvPr>
              <p:cNvSpPr txBox="1"/>
              <p:nvPr/>
            </p:nvSpPr>
            <p:spPr>
              <a:xfrm>
                <a:off x="133361" y="681374"/>
                <a:ext cx="11968263" cy="6661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C00000"/>
                    </a:solidFill>
                    <a:latin typeface="Berlin Sans FB Demi" panose="020E0802020502020306" pitchFamily="34" charset="0"/>
                  </a:rPr>
                  <a:t>Attention  Score: </a:t>
                </a:r>
                <a:r>
                  <a:rPr lang="en-US" sz="24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number that tells the model how much one token should “pay attention” to another token when processing a sequence.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erlin Sans FB Demi" panose="020E0802020502020306" pitchFamily="34" charset="0"/>
                  </a:rPr>
                  <a:t>The attention scores are part of the process the model uses to decide what information from previous tokens should influence predicting the next token.</a:t>
                </a:r>
                <a:endPara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erlin Sans FB Demi" panose="020E0802020502020306" pitchFamily="34" charset="0"/>
                </a:endParaRPr>
              </a:p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Score = Q 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p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endParaRPr lang="en-US" sz="2800" b="1" dirty="0">
                  <a:solidFill>
                    <a:schemeClr val="bg1"/>
                  </a:solidFill>
                  <a:latin typeface="Berlin Sans FB Demi" panose="020E0802020502020306" pitchFamily="34" charset="0"/>
                </a:endParaRPr>
              </a:p>
              <a:p>
                <a:pPr algn="ctr">
                  <a:lnSpc>
                    <a:spcPct val="200000"/>
                  </a:lnSpc>
                </a:pPr>
                <a:r>
                  <a:rPr lang="en-US" sz="2000" b="1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Higher score = more attention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Where: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Q is the Query matrix (from </a:t>
                </a:r>
                <a:r>
                  <a:rPr lang="en-US" sz="2000" dirty="0" err="1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q_proj</a:t>
                </a:r>
                <a:r>
                  <a:rPr lang="en-US" sz="20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)			asks “what am I looking for?”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K is the Key (keywords) matrix (from </a:t>
                </a:r>
                <a:r>
                  <a:rPr lang="en-US" sz="2000" dirty="0" err="1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k_proj</a:t>
                </a:r>
                <a:r>
                  <a:rPr lang="en-US" sz="20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)		says “here’s what I offer.”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erlin Sans FB Demi" panose="020E0802020502020306" pitchFamily="34" charset="0"/>
                  </a:rPr>
                  <a:t>Each token is transformed into a vector.</a:t>
                </a:r>
              </a:p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erlin Sans FB Demi" panose="020E0802020502020306" pitchFamily="34" charset="0"/>
                  </a:rPr>
                  <a:t>By taking the dot product, the model checks how well a token’s Key matches another token’s Query.</a:t>
                </a:r>
              </a:p>
              <a:p>
                <a:endParaRPr lang="en-US" sz="2000" dirty="0">
                  <a:solidFill>
                    <a:schemeClr val="bg1"/>
                  </a:solidFill>
                  <a:latin typeface="Berlin Sans FB Demi" panose="020E0802020502020306" pitchFamily="34" charset="0"/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🧪 Example:	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	Suppose:	Token A = "The cat" → Key vector = [1.1, -0.4]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			Token B = "was hungry" → Query vector = [1.2, -0.5]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	Then: 		score = Q 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p>
                        <m:r>
                          <a:rPr lang="en-US" sz="20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r>
                      <a:rPr lang="en-US" sz="2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= 1.52</a:t>
                </a:r>
              </a:p>
              <a:p>
                <a:r>
                  <a:rPr lang="en-US" sz="2000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	So, the attention score between "was hungry" and "The cat" is 1.52.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Berlin Sans FB Demi" panose="020E0802020502020306" pitchFamily="34" charset="0"/>
                  </a:rPr>
                  <a:t>* This score indicates how much attention the current token ("was hungry") should pay to the past token ("The cat").</a:t>
                </a:r>
              </a:p>
              <a:p>
                <a:endParaRPr lang="en-US" sz="2000" dirty="0">
                  <a:solidFill>
                    <a:schemeClr val="bg1"/>
                  </a:solidFill>
                  <a:latin typeface="Berlin Sans FB Demi" panose="020E0802020502020306" pitchFamily="34" charset="0"/>
                </a:endParaRPr>
              </a:p>
              <a:p>
                <a:endParaRPr lang="en-US" sz="2000" dirty="0">
                  <a:solidFill>
                    <a:schemeClr val="bg1"/>
                  </a:solidFill>
                  <a:latin typeface="Berlin Sans FB Demi" panose="020E0802020502020306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E3B8D8-A22C-E1A4-112A-BA6AC2D40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61" y="681374"/>
                <a:ext cx="11968263" cy="6661182"/>
              </a:xfrm>
              <a:prstGeom prst="rect">
                <a:avLst/>
              </a:prstGeom>
              <a:blipFill>
                <a:blip r:embed="rId3"/>
                <a:stretch>
                  <a:fillRect l="-815" t="-733" r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02B014B-931A-98A3-D53F-343096CF48C1}"/>
              </a:ext>
            </a:extLst>
          </p:cNvPr>
          <p:cNvSpPr txBox="1"/>
          <p:nvPr/>
        </p:nvSpPr>
        <p:spPr>
          <a:xfrm>
            <a:off x="-133361" y="-73932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-300" dirty="0">
                <a:latin typeface="Amatic SC" panose="00000500000000000000" pitchFamily="2" charset="-79"/>
                <a:cs typeface="Amatic SC" panose="00000500000000000000" pitchFamily="2" charset="-79"/>
              </a:rPr>
              <a:t>       attention  score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54F9AF-1B63-4330-926A-D8983C38938B}"/>
              </a:ext>
            </a:extLst>
          </p:cNvPr>
          <p:cNvSpPr/>
          <p:nvPr/>
        </p:nvSpPr>
        <p:spPr>
          <a:xfrm>
            <a:off x="4953001" y="1902156"/>
            <a:ext cx="2509734" cy="6712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9308F1-E33D-2AC5-618A-176DF3ECC721}"/>
              </a:ext>
            </a:extLst>
          </p:cNvPr>
          <p:cNvSpPr txBox="1"/>
          <p:nvPr/>
        </p:nvSpPr>
        <p:spPr>
          <a:xfrm>
            <a:off x="11672312" y="6473969"/>
            <a:ext cx="1272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635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7E5CE890-B34E-29CA-84B4-B86C49133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436CED93-EA8C-845B-28DB-9111C2006282}"/>
              </a:ext>
            </a:extLst>
          </p:cNvPr>
          <p:cNvSpPr/>
          <p:nvPr/>
        </p:nvSpPr>
        <p:spPr>
          <a:xfrm>
            <a:off x="3652933" y="395613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50" dirty="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2AFEFFC0-4485-9017-6F31-8FB38FBF803B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A54F5CDC-060F-8085-811A-A81B6F3983BC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74B7A795-3DCD-628C-FFFE-48EB67BA3963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107686E6-E226-D93B-DBE9-D296CC9981EC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95A9535-A20E-A9A4-A650-117C4D168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480" y="142832"/>
            <a:ext cx="8311223" cy="46750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5F22EE-12B3-74D6-549F-75234F62934E}"/>
              </a:ext>
            </a:extLst>
          </p:cNvPr>
          <p:cNvSpPr txBox="1"/>
          <p:nvPr/>
        </p:nvSpPr>
        <p:spPr>
          <a:xfrm>
            <a:off x="11693333" y="6492134"/>
            <a:ext cx="1272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sz="900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0E9D20-603B-0C18-C93A-32A99A5DCA26}"/>
              </a:ext>
            </a:extLst>
          </p:cNvPr>
          <p:cNvSpPr txBox="1"/>
          <p:nvPr/>
        </p:nvSpPr>
        <p:spPr>
          <a:xfrm>
            <a:off x="357352" y="4708635"/>
            <a:ext cx="112250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The model isn’t storing or asking an actual text question like “Any adjectives Infront of me”.</a:t>
            </a:r>
          </a:p>
          <a:p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That’s just a human-friendly analogy to explain what the query vector represents.</a:t>
            </a:r>
          </a:p>
          <a:p>
            <a:endParaRPr lang="en-US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What’s really happening is that the Q vector is compared to K vectors via a dot product to measure similarity.</a:t>
            </a:r>
          </a:p>
          <a:p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If a Q matches a K well, it means “these two tokens are related in the way the model has learned during training,” not that it literally thought in words.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89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>
          <a:extLst>
            <a:ext uri="{FF2B5EF4-FFF2-40B4-BE49-F238E27FC236}">
              <a16:creationId xmlns:a16="http://schemas.microsoft.com/office/drawing/2014/main" id="{0A8C161B-2095-FF01-573A-74409998C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09">
            <a:extLst>
              <a:ext uri="{FF2B5EF4-FFF2-40B4-BE49-F238E27FC236}">
                <a16:creationId xmlns:a16="http://schemas.microsoft.com/office/drawing/2014/main" id="{73CE4E53-69A9-036F-DE29-4A4281E9F9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98451" y="2668567"/>
            <a:ext cx="2755416" cy="124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I</a:t>
            </a:r>
            <a:endParaRPr dirty="0"/>
          </a:p>
        </p:txBody>
      </p:sp>
      <p:sp>
        <p:nvSpPr>
          <p:cNvPr id="1631" name="Google Shape;1631;p109">
            <a:extLst>
              <a:ext uri="{FF2B5EF4-FFF2-40B4-BE49-F238E27FC236}">
                <a16:creationId xmlns:a16="http://schemas.microsoft.com/office/drawing/2014/main" id="{9D6A18B0-92F2-E7CE-CE8D-626CB1D1AF3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219173" y="2469767"/>
            <a:ext cx="6588867" cy="16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8800" dirty="0"/>
              <a:t>Introduction</a:t>
            </a:r>
            <a:endParaRPr sz="8800" dirty="0"/>
          </a:p>
        </p:txBody>
      </p:sp>
      <p:sp>
        <p:nvSpPr>
          <p:cNvPr id="1632" name="Google Shape;1632;p109">
            <a:extLst>
              <a:ext uri="{FF2B5EF4-FFF2-40B4-BE49-F238E27FC236}">
                <a16:creationId xmlns:a16="http://schemas.microsoft.com/office/drawing/2014/main" id="{A32C9389-3238-D481-0872-E25CCD7C9B3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57607" y="4175527"/>
            <a:ext cx="5112000" cy="84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5365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6D5BE0C7-FAEB-F713-F0BA-AFF7D4748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922B12F7-6E31-B37E-436C-B033D3277A85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DCDDABCD-67BD-59D3-F37C-2790E60586BE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ACE61FD4-5934-0B74-BC7A-EAF498DECD93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025A6C77-B999-4F4D-8B8A-6167585CF0E8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B576543-60D2-92E6-1DB0-04FE7673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369" b="17872"/>
          <a:stretch>
            <a:fillRect/>
          </a:stretch>
        </p:blipFill>
        <p:spPr>
          <a:xfrm>
            <a:off x="400454" y="358068"/>
            <a:ext cx="11391089" cy="34445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F7FB5A-5B06-92D4-C11E-CDBC481BEC56}"/>
              </a:ext>
            </a:extLst>
          </p:cNvPr>
          <p:cNvSpPr txBox="1"/>
          <p:nvPr/>
        </p:nvSpPr>
        <p:spPr>
          <a:xfrm>
            <a:off x="2988822" y="3893374"/>
            <a:ext cx="6214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</a:t>
            </a:r>
            <a:r>
              <a:rPr lang="en-US" dirty="0">
                <a:solidFill>
                  <a:schemeClr val="bg1"/>
                </a:solidFill>
              </a:rPr>
              <a:t>k = </a:t>
            </a:r>
            <a:r>
              <a:rPr lang="en-US" sz="2800" dirty="0">
                <a:solidFill>
                  <a:schemeClr val="bg1"/>
                </a:solidFill>
              </a:rPr>
              <a:t>dimension in that key-query space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7D944C-8299-80DE-BD11-A18502410BA5}"/>
              </a:ext>
            </a:extLst>
          </p:cNvPr>
          <p:cNvSpPr txBox="1"/>
          <p:nvPr/>
        </p:nvSpPr>
        <p:spPr>
          <a:xfrm>
            <a:off x="11693333" y="6492134"/>
            <a:ext cx="1272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sz="900" dirty="0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00E3C8-B357-A945-3DFE-4FDA048CA000}"/>
              </a:ext>
            </a:extLst>
          </p:cNvPr>
          <p:cNvSpPr txBox="1"/>
          <p:nvPr/>
        </p:nvSpPr>
        <p:spPr>
          <a:xfrm>
            <a:off x="304800" y="4909491"/>
            <a:ext cx="11256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* All attention </a:t>
            </a:r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scores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 are computed for all token pairs and </a:t>
            </a:r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passed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 through a </a:t>
            </a:r>
            <a:r>
              <a:rPr lang="en-US" b="1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SoftMax function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, </a:t>
            </a:r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turning them into probabilities (weights).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* These </a:t>
            </a:r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weights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 are then </a:t>
            </a:r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used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to combine </a:t>
            </a:r>
            <a:r>
              <a:rPr lang="en-US" u="sng" dirty="0">
                <a:solidFill>
                  <a:schemeClr val="bg1"/>
                </a:solidFill>
                <a:latin typeface="Berlin Sans FB Demi" panose="020E0802020502020306" pitchFamily="34" charset="0"/>
              </a:rPr>
              <a:t>Value vectors</a:t>
            </a:r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(from `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v_proj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`) to produce the final output.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17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FEDC881F-D59A-9166-260D-3706549A1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C9248F80-1B17-136A-C695-223A47BDE1F1}"/>
              </a:ext>
            </a:extLst>
          </p:cNvPr>
          <p:cNvSpPr/>
          <p:nvPr/>
        </p:nvSpPr>
        <p:spPr>
          <a:xfrm>
            <a:off x="3652933" y="395613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50" dirty="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23169EAA-D9B5-A259-D75F-FBEEF7FF19FA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EEF94BB0-6811-D082-5C6D-438CA004E510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D30B4131-EC7D-365B-238B-D4320CF3321E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715CA17C-DF1A-4AF9-2DFF-10C88E3CFEB0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 descr="A logo with a black background&#10;&#10;AI-generated content may be incorrect.">
            <a:extLst>
              <a:ext uri="{FF2B5EF4-FFF2-40B4-BE49-F238E27FC236}">
                <a16:creationId xmlns:a16="http://schemas.microsoft.com/office/drawing/2014/main" id="{E8C26508-E261-2827-06AB-F59C54ED5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39" y="1563212"/>
            <a:ext cx="5637486" cy="3169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A8D116-930F-F6B7-830B-90DAB5A37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568" y="818289"/>
            <a:ext cx="5368730" cy="4659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3E1399-CC05-C6DB-ABD6-C32B2FF64BA2}"/>
              </a:ext>
            </a:extLst>
          </p:cNvPr>
          <p:cNvSpPr txBox="1"/>
          <p:nvPr/>
        </p:nvSpPr>
        <p:spPr>
          <a:xfrm>
            <a:off x="153481" y="5600693"/>
            <a:ext cx="11712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Attention in transformers, step-by-step | Deep Learning Chapter 6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3Blue1Brown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C951A-00EB-CF7E-E318-0266617BD573}"/>
              </a:ext>
            </a:extLst>
          </p:cNvPr>
          <p:cNvSpPr txBox="1"/>
          <p:nvPr/>
        </p:nvSpPr>
        <p:spPr>
          <a:xfrm>
            <a:off x="11693333" y="6492134"/>
            <a:ext cx="1272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243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23671C78-222E-9DC7-D216-ADA9CAE1E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B94D8C-7ABB-150F-5491-C7E209E0754F}"/>
              </a:ext>
            </a:extLst>
          </p:cNvPr>
          <p:cNvSpPr/>
          <p:nvPr/>
        </p:nvSpPr>
        <p:spPr>
          <a:xfrm>
            <a:off x="0" y="1"/>
            <a:ext cx="12192000" cy="671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C40E2DB7-F57E-BF4E-1303-CE0192A54280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DB6841D4-1B6C-64C3-76F5-08CA5E24ECF5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8482CAF4-05A8-611A-EFCD-D584A5AA2C4E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7FC3C922-84FC-F448-C0A4-50F6A2DA6386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A66903E-A70A-84BD-4807-8273F1C1C392}"/>
              </a:ext>
            </a:extLst>
          </p:cNvPr>
          <p:cNvSpPr txBox="1"/>
          <p:nvPr/>
        </p:nvSpPr>
        <p:spPr>
          <a:xfrm>
            <a:off x="-133361" y="-7393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-300" dirty="0">
                <a:latin typeface="Amatic SC" panose="00000500000000000000" pitchFamily="2" charset="-79"/>
                <a:cs typeface="Amatic SC" panose="00000500000000000000" pitchFamily="2" charset="-79"/>
              </a:rPr>
              <a:t>Bias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09645C-9247-B21A-53BA-0A671D241E71}"/>
              </a:ext>
            </a:extLst>
          </p:cNvPr>
          <p:cNvSpPr txBox="1"/>
          <p:nvPr/>
        </p:nvSpPr>
        <p:spPr>
          <a:xfrm>
            <a:off x="133361" y="806241"/>
            <a:ext cx="11937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Bias is a </a:t>
            </a:r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small extra value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added to each neuron’s output. 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It helps the model </a:t>
            </a:r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shift activations and learn better.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Bias terms are </a:t>
            </a:r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trainable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 just like weights.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079AA-FCD8-AE84-EB9D-31F6CB6A7735}"/>
              </a:ext>
            </a:extLst>
          </p:cNvPr>
          <p:cNvSpPr txBox="1"/>
          <p:nvPr/>
        </p:nvSpPr>
        <p:spPr>
          <a:xfrm>
            <a:off x="3422544" y="2273624"/>
            <a:ext cx="57506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neuron output = weight × input + </a:t>
            </a:r>
            <a:r>
              <a:rPr lang="en-US" sz="2400" b="1" dirty="0">
                <a:solidFill>
                  <a:srgbClr val="FF0000"/>
                </a:solidFill>
              </a:rPr>
              <a:t>bias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D3D564-ECC7-A095-6D8F-E061D0D6B249}"/>
              </a:ext>
            </a:extLst>
          </p:cNvPr>
          <p:cNvSpPr/>
          <p:nvPr/>
        </p:nvSpPr>
        <p:spPr>
          <a:xfrm>
            <a:off x="3497647" y="2254081"/>
            <a:ext cx="5435379" cy="4829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1625A9-D345-8072-1F57-D3A4744CD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278" y="3930479"/>
            <a:ext cx="7611792" cy="25163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B441FA-87FF-0B2F-46B5-A390234D08F4}"/>
              </a:ext>
            </a:extLst>
          </p:cNvPr>
          <p:cNvSpPr txBox="1"/>
          <p:nvPr/>
        </p:nvSpPr>
        <p:spPr>
          <a:xfrm>
            <a:off x="167401" y="3012288"/>
            <a:ext cx="11214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This makes the neuron more flexible — it can shift the activation curve left or right (for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sigmoids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, tanh) or up and down (for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ReLU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6778BF-FC94-5F94-40AB-8976A07A284A}"/>
              </a:ext>
            </a:extLst>
          </p:cNvPr>
          <p:cNvSpPr txBox="1"/>
          <p:nvPr/>
        </p:nvSpPr>
        <p:spPr>
          <a:xfrm>
            <a:off x="8308439" y="3902404"/>
            <a:ext cx="3883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𝑦=step(𝑊⋅𝑥+𝑏)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If 𝑏=0, the neuron activates exactly when 𝑊⋅𝑥&gt;0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If 𝑏=−2, the neuron activates only when 𝑊⋅𝑥&gt;2.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If 𝑏=+2, it activates even earlier, at 𝑊⋅𝑥&gt;−2</a:t>
            </a:r>
          </a:p>
        </p:txBody>
      </p:sp>
    </p:spTree>
    <p:extLst>
      <p:ext uri="{BB962C8B-B14F-4D97-AF65-F5344CB8AC3E}">
        <p14:creationId xmlns:p14="http://schemas.microsoft.com/office/powerpoint/2010/main" val="103517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D67668BD-8577-FD93-96A6-617B9AC66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869D52-AAB8-299D-283D-D308573ABA5E}"/>
              </a:ext>
            </a:extLst>
          </p:cNvPr>
          <p:cNvSpPr/>
          <p:nvPr/>
        </p:nvSpPr>
        <p:spPr>
          <a:xfrm>
            <a:off x="0" y="1"/>
            <a:ext cx="12192000" cy="671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D3EDB715-688A-922A-BBD3-35BB79E9E968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5369621D-5092-768B-528B-D8EDE5A926B3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CAE6B406-5BDE-B53D-01DF-3C24CF551B96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25CC2013-32E2-096F-0E4A-9166112804B0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51A9E54-3FAB-66EB-0938-672FAC27118A}"/>
              </a:ext>
            </a:extLst>
          </p:cNvPr>
          <p:cNvSpPr txBox="1"/>
          <p:nvPr/>
        </p:nvSpPr>
        <p:spPr>
          <a:xfrm>
            <a:off x="-133361" y="-7393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-300" dirty="0">
                <a:latin typeface="Amatic SC" panose="00000500000000000000" pitchFamily="2" charset="-79"/>
                <a:cs typeface="Amatic SC" panose="00000500000000000000" pitchFamily="2" charset="-79"/>
              </a:rPr>
              <a:t>Bias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368476-2892-4E34-07ED-34A5DBBFDAF5}"/>
              </a:ext>
            </a:extLst>
          </p:cNvPr>
          <p:cNvSpPr txBox="1"/>
          <p:nvPr/>
        </p:nvSpPr>
        <p:spPr>
          <a:xfrm>
            <a:off x="258586" y="914777"/>
            <a:ext cx="1264394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`bias="none“`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(default in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Unsloth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): No new bias terms.			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Most </a:t>
            </a:r>
            <a:r>
              <a:rPr lang="en-US" sz="2400" dirty="0">
                <a:solidFill>
                  <a:srgbClr val="C00000"/>
                </a:solidFill>
                <a:latin typeface="Berlin Sans FB Demi" panose="020E0802020502020306" pitchFamily="34" charset="0"/>
              </a:rPr>
              <a:t>memory efficient and fastest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.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Works fine because the base model already has biases trained during pretraining.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erlin Sans FB Demi" panose="020E0802020502020306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`bias="all“`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You also fine-tune the biases of the frozen model layers.	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Slightly better adaptation for </a:t>
            </a:r>
            <a:r>
              <a:rPr lang="en-US" sz="2400" dirty="0">
                <a:solidFill>
                  <a:srgbClr val="C00000"/>
                </a:solidFill>
                <a:latin typeface="Berlin Sans FB Demi" panose="020E0802020502020306" pitchFamily="34" charset="0"/>
              </a:rPr>
              <a:t>small domain shifts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.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Costs more VRAM and makes merging harder.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erlin Sans FB Demi" panose="020E0802020502020306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`bias="</a:t>
            </a:r>
            <a:r>
              <a:rPr lang="en-US" sz="24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lora_only</a:t>
            </a:r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“`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Adds bias only to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LoRA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 layers, not the whole model.		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A </a:t>
            </a:r>
            <a:r>
              <a:rPr lang="en-US" sz="2400" dirty="0">
                <a:solidFill>
                  <a:srgbClr val="C00000"/>
                </a:solidFill>
                <a:latin typeface="Berlin Sans FB Demi" panose="020E0802020502020306" pitchFamily="34" charset="0"/>
              </a:rPr>
              <a:t>middle ground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1CAE6-4E2D-2A88-0053-2715A6158609}"/>
              </a:ext>
            </a:extLst>
          </p:cNvPr>
          <p:cNvSpPr txBox="1"/>
          <p:nvPr/>
        </p:nvSpPr>
        <p:spPr>
          <a:xfrm>
            <a:off x="11693333" y="6492134"/>
            <a:ext cx="1272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727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BD2AD94C-DCB3-6EE5-F997-6961EB797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9C8FAA-B1E1-69AA-7A66-60BA64156800}"/>
              </a:ext>
            </a:extLst>
          </p:cNvPr>
          <p:cNvSpPr/>
          <p:nvPr/>
        </p:nvSpPr>
        <p:spPr>
          <a:xfrm>
            <a:off x="0" y="1"/>
            <a:ext cx="12192000" cy="671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C9E98526-1067-C639-5429-8FDF8B92A027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85B62939-417A-1CC9-2F01-F97227BFD8E1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D62B9C20-ABAD-8BD7-90F5-579F7F4EDF64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29CD38BF-56C3-0E11-2BD9-9BF60A0EBC8E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4E17EBA-1591-ADDA-D646-48B595BE0C68}"/>
              </a:ext>
            </a:extLst>
          </p:cNvPr>
          <p:cNvSpPr txBox="1"/>
          <p:nvPr/>
        </p:nvSpPr>
        <p:spPr>
          <a:xfrm>
            <a:off x="223737" y="4773807"/>
            <a:ext cx="11968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| Step                   		| What happens                                                       </a:t>
            </a:r>
          </a:p>
          <a:p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| ---------------------- 		| ------------------------------------------------------------------ </a:t>
            </a:r>
          </a:p>
          <a:p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| Forward pass        		| Model turns input into output (logits → probabilities via </a:t>
            </a:r>
            <a:r>
              <a:rPr lang="en-US" sz="20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Softmax</a:t>
            </a:r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) </a:t>
            </a:r>
          </a:p>
          <a:p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| Loss calculation    		| Compares prediction to the real answer (e.g. "cat" vs "dog")       </a:t>
            </a:r>
          </a:p>
          <a:p>
            <a:r>
              <a:rPr lang="en-US" sz="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|</a:t>
            </a:r>
            <a:r>
              <a:rPr lang="en-US" sz="2000" b="1" i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 Backpropagation	 	</a:t>
            </a:r>
            <a:r>
              <a:rPr lang="en-US" sz="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| </a:t>
            </a:r>
            <a:r>
              <a:rPr lang="en-US" sz="2000" b="1" i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Calculates how much each neuron/layer caused the error             </a:t>
            </a:r>
          </a:p>
          <a:p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| Optimizer step      		| Adjusts weights to do better next time     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77F7DB-717A-D12D-A0CA-7D831A28AA55}"/>
              </a:ext>
            </a:extLst>
          </p:cNvPr>
          <p:cNvSpPr txBox="1"/>
          <p:nvPr/>
        </p:nvSpPr>
        <p:spPr>
          <a:xfrm>
            <a:off x="-133361" y="-7393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-300" dirty="0">
                <a:latin typeface="Amatic SC" panose="00000500000000000000" pitchFamily="2" charset="-79"/>
                <a:cs typeface="Amatic SC" panose="00000500000000000000" pitchFamily="2" charset="-79"/>
              </a:rPr>
              <a:t>Backpropagation</a:t>
            </a:r>
            <a:endParaRPr lang="en-US" sz="5400" b="1" spc="-300" dirty="0">
              <a:solidFill>
                <a:schemeClr val="bg1"/>
              </a:solidFill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6" name="Picture 5" descr="A diagram of a computer algorithm&#10;&#10;AI-generated content may be incorrect.">
            <a:extLst>
              <a:ext uri="{FF2B5EF4-FFF2-40B4-BE49-F238E27FC236}">
                <a16:creationId xmlns:a16="http://schemas.microsoft.com/office/drawing/2014/main" id="{CCF0E4A3-F485-9333-D00A-36B158BDD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4" b="6683"/>
          <a:stretch>
            <a:fillRect/>
          </a:stretch>
        </p:blipFill>
        <p:spPr>
          <a:xfrm>
            <a:off x="2134477" y="1454307"/>
            <a:ext cx="7769563" cy="33171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094600-76D2-0C54-ABEA-3ED925083C52}"/>
              </a:ext>
            </a:extLst>
          </p:cNvPr>
          <p:cNvSpPr txBox="1"/>
          <p:nvPr/>
        </p:nvSpPr>
        <p:spPr>
          <a:xfrm>
            <a:off x="111868" y="615312"/>
            <a:ext cx="11968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 Backpropagation is the process where the gradient of the error (loss) is</a:t>
            </a:r>
            <a:r>
              <a:rPr lang="en-US" sz="4800" b="1" spc="-300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 </a:t>
            </a:r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calculated for each parameter in the model.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1679D4-B3CF-D631-C7E2-91A26309C13F}"/>
              </a:ext>
            </a:extLst>
          </p:cNvPr>
          <p:cNvSpPr txBox="1"/>
          <p:nvPr/>
        </p:nvSpPr>
        <p:spPr>
          <a:xfrm>
            <a:off x="11693333" y="6492134"/>
            <a:ext cx="1272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634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B13F3E41-A132-43DA-F2E2-0CE702E3E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91DB64-EC67-4D6E-968D-0EC36E92D994}"/>
              </a:ext>
            </a:extLst>
          </p:cNvPr>
          <p:cNvSpPr/>
          <p:nvPr/>
        </p:nvSpPr>
        <p:spPr>
          <a:xfrm>
            <a:off x="0" y="1"/>
            <a:ext cx="12192000" cy="671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C7240007-947B-BE9C-4146-C700C500E781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B2444A9A-0A70-D03D-CA65-02CE1D724535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435D9B53-4A02-72A8-79B6-16D56CDB87CE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DE3BB296-D937-C197-4DA5-1221A2DA8B0D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E23ACE-E6E9-2CDF-E7EA-04AD312CB1CD}"/>
              </a:ext>
            </a:extLst>
          </p:cNvPr>
          <p:cNvSpPr txBox="1"/>
          <p:nvPr/>
        </p:nvSpPr>
        <p:spPr>
          <a:xfrm>
            <a:off x="-133361" y="-7393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-300" dirty="0">
                <a:latin typeface="Amatic SC" panose="00000500000000000000" pitchFamily="2" charset="-79"/>
                <a:cs typeface="Amatic SC" panose="00000500000000000000" pitchFamily="2" charset="-79"/>
              </a:rPr>
              <a:t>RSLORA -&gt; Rank-Stabilized </a:t>
            </a:r>
            <a:r>
              <a:rPr lang="en-US" sz="5400" b="1" spc="-300" dirty="0" err="1">
                <a:latin typeface="Amatic SC" panose="00000500000000000000" pitchFamily="2" charset="-79"/>
                <a:cs typeface="Amatic SC" panose="00000500000000000000" pitchFamily="2" charset="-79"/>
              </a:rPr>
              <a:t>LoRA</a:t>
            </a:r>
            <a:endParaRPr lang="en-US" sz="5400" b="1" spc="-300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628944-DD3A-D2C2-6ECD-C90DC3CC5FDB}"/>
              </a:ext>
            </a:extLst>
          </p:cNvPr>
          <p:cNvSpPr txBox="1"/>
          <p:nvPr/>
        </p:nvSpPr>
        <p:spPr>
          <a:xfrm>
            <a:off x="258586" y="914777"/>
            <a:ext cx="118000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The issue with normal </a:t>
            </a:r>
            <a:r>
              <a:rPr lang="en-US" sz="2400" dirty="0" err="1">
                <a:solidFill>
                  <a:schemeClr val="bg1"/>
                </a:solidFill>
                <a:latin typeface="Berlin Sans FB Demi" panose="020E0802020502020306" pitchFamily="34" charset="0"/>
              </a:rPr>
              <a:t>LoRA</a:t>
            </a:r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 at high rank: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At low rank (small r), it is efficient and stable.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But at </a:t>
            </a:r>
            <a:r>
              <a:rPr lang="en-US" sz="2400" dirty="0">
                <a:solidFill>
                  <a:srgbClr val="C00000"/>
                </a:solidFill>
                <a:latin typeface="Berlin Sans FB Demi" panose="020E0802020502020306" pitchFamily="34" charset="0"/>
              </a:rPr>
              <a:t>high rank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(large r), two problems show up: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	Training </a:t>
            </a:r>
            <a:r>
              <a:rPr lang="en-US" sz="2400" dirty="0">
                <a:solidFill>
                  <a:srgbClr val="C00000"/>
                </a:solidFill>
                <a:latin typeface="Berlin Sans FB Demi" panose="020E0802020502020306" pitchFamily="34" charset="0"/>
              </a:rPr>
              <a:t>instability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 — updates can explode or vanish.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	</a:t>
            </a:r>
            <a:r>
              <a:rPr lang="en-US" sz="2400" dirty="0">
                <a:solidFill>
                  <a:srgbClr val="C00000"/>
                </a:solidFill>
                <a:latin typeface="Berlin Sans FB Demi" panose="020E0802020502020306" pitchFamily="34" charset="0"/>
              </a:rPr>
              <a:t>Redundancy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 — many of the extra rank dimensions don’t meaningfully help.</a:t>
            </a:r>
            <a:endParaRPr lang="en-US" sz="2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The key idea is: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instead of just randomly initializing A and B, it uses a better distribution and scaling that guarantees the magnitude of updates doesn’t grow (or shrink) with rank.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Drawbacks: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Extra complexity, overhead, Less tested. 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  <a:latin typeface="Berlin Sans FB Demi" panose="020E0802020502020306" pitchFamily="34" charset="0"/>
              </a:rPr>
              <a:t>Not always necessary: If your rank is modest (say 8–64),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plain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LoRA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 is already stable. RS-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LoRA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erlin Sans FB Demi" panose="020E0802020502020306" pitchFamily="34" charset="0"/>
              </a:rPr>
              <a:t> mainly helps when pushing very high ranks (128, 256+).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8727F-1B84-DE97-259C-871947A61860}"/>
              </a:ext>
            </a:extLst>
          </p:cNvPr>
          <p:cNvSpPr txBox="1"/>
          <p:nvPr/>
        </p:nvSpPr>
        <p:spPr>
          <a:xfrm>
            <a:off x="11693333" y="6492134"/>
            <a:ext cx="1272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880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BB190A94-AE82-425D-4A1A-DB005A1A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93D0E1-BF08-0C17-93DD-4C0C5714F485}"/>
              </a:ext>
            </a:extLst>
          </p:cNvPr>
          <p:cNvSpPr/>
          <p:nvPr/>
        </p:nvSpPr>
        <p:spPr>
          <a:xfrm>
            <a:off x="0" y="2"/>
            <a:ext cx="12192000" cy="4960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6221B3-CDDF-B23D-0C6D-6DA4FCEDF808}"/>
              </a:ext>
            </a:extLst>
          </p:cNvPr>
          <p:cNvSpPr txBox="1"/>
          <p:nvPr/>
        </p:nvSpPr>
        <p:spPr>
          <a:xfrm>
            <a:off x="-133361" y="-13667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300" dirty="0">
                <a:latin typeface="Amatic SC" panose="00000500000000000000" pitchFamily="2" charset="-79"/>
                <a:cs typeface="Amatic SC" panose="00000500000000000000" pitchFamily="2" charset="-79"/>
                <a:hlinkClick r:id="rId3" action="ppaction://hlinksldjump"/>
              </a:rPr>
              <a:t>Trainer   Setup</a:t>
            </a:r>
            <a:endParaRPr lang="en-US" sz="4400" b="1" spc="-300" dirty="0">
              <a:solidFill>
                <a:schemeClr val="bg1"/>
              </a:solidFill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04B0B-ED9E-F888-E677-DDAF6C388EA2}"/>
              </a:ext>
            </a:extLst>
          </p:cNvPr>
          <p:cNvSpPr txBox="1"/>
          <p:nvPr/>
        </p:nvSpPr>
        <p:spPr>
          <a:xfrm>
            <a:off x="133363" y="496549"/>
            <a:ext cx="1160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7030A0"/>
                </a:solidFill>
              </a:rPr>
              <a:t>total_examples</a:t>
            </a:r>
            <a:r>
              <a:rPr lang="en-US" dirty="0">
                <a:solidFill>
                  <a:srgbClr val="7030A0"/>
                </a:solidFill>
              </a:rPr>
              <a:t> = </a:t>
            </a:r>
            <a:r>
              <a:rPr lang="en-US" dirty="0" err="1">
                <a:solidFill>
                  <a:srgbClr val="7030A0"/>
                </a:solidFill>
              </a:rPr>
              <a:t>max_steps</a:t>
            </a:r>
            <a:r>
              <a:rPr lang="en-US" dirty="0">
                <a:solidFill>
                  <a:srgbClr val="7030A0"/>
                </a:solidFill>
              </a:rPr>
              <a:t> × </a:t>
            </a:r>
            <a:r>
              <a:rPr lang="en-US" dirty="0" err="1">
                <a:solidFill>
                  <a:srgbClr val="7030A0"/>
                </a:solidFill>
              </a:rPr>
              <a:t>gradient_accumulation_steps</a:t>
            </a:r>
            <a:r>
              <a:rPr lang="en-US" dirty="0">
                <a:solidFill>
                  <a:srgbClr val="7030A0"/>
                </a:solidFill>
              </a:rPr>
              <a:t> × </a:t>
            </a:r>
            <a:r>
              <a:rPr lang="en-US" dirty="0" err="1">
                <a:solidFill>
                  <a:srgbClr val="7030A0"/>
                </a:solidFill>
              </a:rPr>
              <a:t>per_device_train_batch_size</a:t>
            </a:r>
            <a:r>
              <a:rPr lang="en-US" dirty="0">
                <a:solidFill>
                  <a:srgbClr val="7030A0"/>
                </a:solidFill>
              </a:rPr>
              <a:t> × </a:t>
            </a:r>
            <a:r>
              <a:rPr lang="en-US" dirty="0" err="1">
                <a:solidFill>
                  <a:srgbClr val="7030A0"/>
                </a:solidFill>
              </a:rPr>
              <a:t>num_gpus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7D18A-BC5F-F68F-491D-D8E16C332862}"/>
              </a:ext>
            </a:extLst>
          </p:cNvPr>
          <p:cNvSpPr txBox="1"/>
          <p:nvPr/>
        </p:nvSpPr>
        <p:spPr>
          <a:xfrm>
            <a:off x="133361" y="851770"/>
            <a:ext cx="4063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model, tokenizer, </a:t>
            </a:r>
            <a:r>
              <a:rPr lang="en-US" b="1" u="sng" dirty="0" err="1">
                <a:solidFill>
                  <a:srgbClr val="C00000"/>
                </a:solidFill>
              </a:rPr>
              <a:t>train_dataset</a:t>
            </a:r>
            <a:r>
              <a:rPr lang="en-US" b="1" u="sng" dirty="0">
                <a:solidFill>
                  <a:srgbClr val="C00000"/>
                </a:solidFill>
              </a:rPr>
              <a:t>,</a:t>
            </a:r>
          </a:p>
          <a:p>
            <a:r>
              <a:rPr lang="en-US" b="1" u="sng" dirty="0" err="1">
                <a:solidFill>
                  <a:srgbClr val="C00000"/>
                </a:solidFill>
              </a:rPr>
              <a:t>dataset_text_field</a:t>
            </a:r>
            <a:r>
              <a:rPr lang="en-US" b="1" u="sng" dirty="0">
                <a:solidFill>
                  <a:srgbClr val="C00000"/>
                </a:solidFill>
              </a:rPr>
              <a:t>, </a:t>
            </a:r>
            <a:r>
              <a:rPr lang="en-US" b="1" u="sng" dirty="0" err="1">
                <a:solidFill>
                  <a:srgbClr val="C00000"/>
                </a:solidFill>
              </a:rPr>
              <a:t>max_seq_length</a:t>
            </a:r>
            <a:endParaRPr lang="en-US" b="1" u="sng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87DD49-7469-67C4-129A-5361C8B6AA72}"/>
              </a:ext>
            </a:extLst>
          </p:cNvPr>
          <p:cNvSpPr txBox="1"/>
          <p:nvPr/>
        </p:nvSpPr>
        <p:spPr>
          <a:xfrm>
            <a:off x="93528" y="1613239"/>
            <a:ext cx="40632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rgbClr val="C00000"/>
                </a:solidFill>
              </a:rPr>
              <a:t>data_collector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→ </a:t>
            </a:r>
            <a:r>
              <a:rPr lang="en-US" sz="1600" dirty="0">
                <a:solidFill>
                  <a:schemeClr val="bg1"/>
                </a:solidFill>
              </a:rPr>
              <a:t>Prepare uniform size (tokenized) batches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- Speed (parallel computation)</a:t>
            </a:r>
          </a:p>
          <a:p>
            <a:r>
              <a:rPr lang="en-US" sz="1600" dirty="0">
                <a:solidFill>
                  <a:schemeClr val="bg1"/>
                </a:solidFill>
              </a:rPr>
              <a:t>- Stable Learning </a:t>
            </a:r>
          </a:p>
          <a:p>
            <a:r>
              <a:rPr lang="en-US" sz="1200" dirty="0" err="1">
                <a:solidFill>
                  <a:schemeClr val="bg1"/>
                </a:solidFill>
              </a:rPr>
              <a:t>LLaMA</a:t>
            </a:r>
            <a:r>
              <a:rPr lang="en-US" sz="1200" dirty="0">
                <a:solidFill>
                  <a:schemeClr val="bg1"/>
                </a:solidFill>
              </a:rPr>
              <a:t> is not a Seq2Seq (encoder/decoder) model; it is a decoder-only, auto-regressive model. </a:t>
            </a:r>
          </a:p>
          <a:p>
            <a:r>
              <a:rPr lang="en-US" sz="1200" dirty="0">
                <a:solidFill>
                  <a:schemeClr val="bg1"/>
                </a:solidFill>
              </a:rPr>
              <a:t>We use DataCollatorForSeq2Seq simply because it has the right padding and label logic that happens to work for </a:t>
            </a:r>
            <a:r>
              <a:rPr lang="en-US" sz="1200" dirty="0" err="1">
                <a:solidFill>
                  <a:schemeClr val="bg1"/>
                </a:solidFill>
              </a:rPr>
              <a:t>LLaMA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8CB64F-ADE9-BB7A-BE4B-5374DD26027F}"/>
              </a:ext>
            </a:extLst>
          </p:cNvPr>
          <p:cNvSpPr txBox="1"/>
          <p:nvPr/>
        </p:nvSpPr>
        <p:spPr>
          <a:xfrm>
            <a:off x="103255" y="3737232"/>
            <a:ext cx="4063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rgbClr val="C00000"/>
                </a:solidFill>
              </a:rPr>
              <a:t>dataset_num_proc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→ </a:t>
            </a:r>
            <a:r>
              <a:rPr lang="en-US" sz="1600" dirty="0">
                <a:solidFill>
                  <a:schemeClr val="bg1"/>
                </a:solidFill>
              </a:rPr>
              <a:t> number of processes (CPU cores) to use for parallelizing the dataset processing (tokenization).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F07F7B-A8E8-A1D0-11DE-D992D76A1FB3}"/>
              </a:ext>
            </a:extLst>
          </p:cNvPr>
          <p:cNvSpPr txBox="1"/>
          <p:nvPr/>
        </p:nvSpPr>
        <p:spPr>
          <a:xfrm>
            <a:off x="112797" y="4876751"/>
            <a:ext cx="406325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</a:rPr>
              <a:t>packing</a:t>
            </a:r>
            <a:r>
              <a:rPr lang="en-US" dirty="0">
                <a:solidFill>
                  <a:schemeClr val="bg1"/>
                </a:solidFill>
              </a:rPr>
              <a:t>→</a:t>
            </a:r>
            <a:r>
              <a:rPr lang="en-US" sz="1600" dirty="0">
                <a:solidFill>
                  <a:schemeClr val="bg1"/>
                </a:solidFill>
              </a:rPr>
              <a:t> instead of wasting space with &lt;pad&gt;, we pack more than one short example into a single input.</a:t>
            </a:r>
          </a:p>
          <a:p>
            <a:r>
              <a:rPr lang="en-US" sz="1600" u="sng" dirty="0">
                <a:solidFill>
                  <a:schemeClr val="bg1"/>
                </a:solidFill>
              </a:rPr>
              <a:t>Pros</a:t>
            </a:r>
            <a:r>
              <a:rPr lang="en-US" sz="1600" dirty="0">
                <a:solidFill>
                  <a:schemeClr val="bg1"/>
                </a:solidFill>
              </a:rPr>
              <a:t>: Maximize GPU usage, Speed up.</a:t>
            </a:r>
          </a:p>
          <a:p>
            <a:r>
              <a:rPr lang="en-US" sz="1600" u="sng" dirty="0">
                <a:solidFill>
                  <a:schemeClr val="bg1"/>
                </a:solidFill>
              </a:rPr>
              <a:t>Cons</a:t>
            </a:r>
            <a:r>
              <a:rPr lang="en-US" sz="1600" dirty="0">
                <a:solidFill>
                  <a:schemeClr val="bg1"/>
                </a:solidFill>
              </a:rPr>
              <a:t>: More Complex Preprocessing, Unnecessary overhead if sequences are already long.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B0B186-AA37-434E-0023-DA7D407A5B32}"/>
              </a:ext>
            </a:extLst>
          </p:cNvPr>
          <p:cNvSpPr txBox="1"/>
          <p:nvPr/>
        </p:nvSpPr>
        <p:spPr>
          <a:xfrm>
            <a:off x="4088354" y="1613238"/>
            <a:ext cx="40632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rgbClr val="C00000"/>
                </a:solidFill>
              </a:rPr>
              <a:t>per_device_train_batch_size</a:t>
            </a:r>
            <a:r>
              <a:rPr lang="en-US" dirty="0">
                <a:solidFill>
                  <a:schemeClr val="bg1"/>
                </a:solidFill>
              </a:rPr>
              <a:t>→ </a:t>
            </a:r>
            <a:r>
              <a:rPr lang="en-US" sz="1600" dirty="0">
                <a:solidFill>
                  <a:schemeClr val="bg1"/>
                </a:solidFill>
              </a:rPr>
              <a:t>Number of samples (examples) per device (per GPU or CPU(if no GPU)) per step.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DE6D46-595A-CA54-C3D4-3F7320ECE795}"/>
              </a:ext>
            </a:extLst>
          </p:cNvPr>
          <p:cNvSpPr txBox="1"/>
          <p:nvPr/>
        </p:nvSpPr>
        <p:spPr>
          <a:xfrm>
            <a:off x="4088353" y="2532587"/>
            <a:ext cx="4063253" cy="83099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00B050"/>
                </a:solidFill>
              </a:rPr>
              <a:t>data collator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prepares batches, each batch contains </a:t>
            </a:r>
            <a:r>
              <a:rPr lang="en-US" sz="1600" b="1" u="sng" dirty="0" err="1">
                <a:solidFill>
                  <a:srgbClr val="00B050"/>
                </a:solidFill>
              </a:rPr>
              <a:t>per_device_train_batch_size</a:t>
            </a:r>
            <a:endParaRPr lang="en-US" sz="1600" dirty="0">
              <a:solidFill>
                <a:srgbClr val="00B05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E28D02-E333-8C76-DC64-0D2B5473714E}"/>
              </a:ext>
            </a:extLst>
          </p:cNvPr>
          <p:cNvCxnSpPr/>
          <p:nvPr/>
        </p:nvCxnSpPr>
        <p:spPr>
          <a:xfrm flipH="1" flipV="1">
            <a:off x="1815324" y="1905956"/>
            <a:ext cx="2341456" cy="75875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E8CE1EA-AA90-F2E7-3FFC-05527219B01F}"/>
              </a:ext>
            </a:extLst>
          </p:cNvPr>
          <p:cNvSpPr/>
          <p:nvPr/>
        </p:nvSpPr>
        <p:spPr>
          <a:xfrm rot="408674">
            <a:off x="6990440" y="1743463"/>
            <a:ext cx="1040858" cy="1620121"/>
          </a:xfrm>
          <a:custGeom>
            <a:avLst/>
            <a:gdLst>
              <a:gd name="connsiteX0" fmla="*/ 145915 w 1681791"/>
              <a:gd name="connsiteY0" fmla="*/ 65217 h 1644166"/>
              <a:gd name="connsiteX1" fmla="*/ 379379 w 1681791"/>
              <a:gd name="connsiteY1" fmla="*/ 65217 h 1644166"/>
              <a:gd name="connsiteX2" fmla="*/ 1566153 w 1681791"/>
              <a:gd name="connsiteY2" fmla="*/ 123583 h 1644166"/>
              <a:gd name="connsiteX3" fmla="*/ 1459149 w 1681791"/>
              <a:gd name="connsiteY3" fmla="*/ 1534093 h 1644166"/>
              <a:gd name="connsiteX4" fmla="*/ 0 w 1681791"/>
              <a:gd name="connsiteY4" fmla="*/ 1543821 h 1644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1791" h="1644166">
                <a:moveTo>
                  <a:pt x="145915" y="65217"/>
                </a:moveTo>
                <a:lnTo>
                  <a:pt x="379379" y="65217"/>
                </a:lnTo>
                <a:cubicBezTo>
                  <a:pt x="616085" y="74945"/>
                  <a:pt x="1386191" y="-121230"/>
                  <a:pt x="1566153" y="123583"/>
                </a:cubicBezTo>
                <a:cubicBezTo>
                  <a:pt x="1746115" y="368396"/>
                  <a:pt x="1720174" y="1297387"/>
                  <a:pt x="1459149" y="1534093"/>
                </a:cubicBezTo>
                <a:cubicBezTo>
                  <a:pt x="1198124" y="1770799"/>
                  <a:pt x="225357" y="1553549"/>
                  <a:pt x="0" y="1543821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C35056-8523-5559-0352-8A6AAE23D5E4}"/>
              </a:ext>
            </a:extLst>
          </p:cNvPr>
          <p:cNvSpPr txBox="1"/>
          <p:nvPr/>
        </p:nvSpPr>
        <p:spPr>
          <a:xfrm>
            <a:off x="4082997" y="3652030"/>
            <a:ext cx="40632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rgbClr val="C0000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gradient_accumulation_steps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r>
              <a:rPr lang="en-US" sz="1600" dirty="0">
                <a:solidFill>
                  <a:schemeClr val="bg1"/>
                </a:solidFill>
              </a:rPr>
              <a:t>After this number of (mini) steps, do one optimizer step (update)</a:t>
            </a:r>
          </a:p>
          <a:p>
            <a:r>
              <a:rPr lang="en-US" sz="1600" dirty="0">
                <a:solidFill>
                  <a:schemeClr val="bg1"/>
                </a:solidFill>
              </a:rPr>
              <a:t>(apply gradients to update weights)</a:t>
            </a:r>
          </a:p>
        </p:txBody>
      </p:sp>
      <p:pic>
        <p:nvPicPr>
          <p:cNvPr id="18" name="Picture 17">
            <a:hlinkClick r:id="rId5" action="ppaction://hlinksldjump"/>
            <a:extLst>
              <a:ext uri="{FF2B5EF4-FFF2-40B4-BE49-F238E27FC236}">
                <a16:creationId xmlns:a16="http://schemas.microsoft.com/office/drawing/2014/main" id="{08308DED-7292-CC55-CFC7-4553126B77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1126" y="3568236"/>
            <a:ext cx="4171233" cy="3155174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3C3F3BA-EC4A-966E-8626-191396E2D309}"/>
              </a:ext>
            </a:extLst>
          </p:cNvPr>
          <p:cNvSpPr/>
          <p:nvPr/>
        </p:nvSpPr>
        <p:spPr>
          <a:xfrm>
            <a:off x="8510263" y="6427360"/>
            <a:ext cx="286789" cy="128853"/>
          </a:xfrm>
          <a:custGeom>
            <a:avLst/>
            <a:gdLst>
              <a:gd name="connsiteX0" fmla="*/ 0 w 286789"/>
              <a:gd name="connsiteY0" fmla="*/ 4157 h 128853"/>
              <a:gd name="connsiteX1" fmla="*/ 91440 w 286789"/>
              <a:gd name="connsiteY1" fmla="*/ 128848 h 128853"/>
              <a:gd name="connsiteX2" fmla="*/ 286789 w 286789"/>
              <a:gd name="connsiteY2" fmla="*/ 0 h 128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789" h="128853">
                <a:moveTo>
                  <a:pt x="0" y="4157"/>
                </a:moveTo>
                <a:cubicBezTo>
                  <a:pt x="21821" y="66849"/>
                  <a:pt x="43642" y="129541"/>
                  <a:pt x="91440" y="128848"/>
                </a:cubicBezTo>
                <a:cubicBezTo>
                  <a:pt x="139238" y="128155"/>
                  <a:pt x="249382" y="19396"/>
                  <a:pt x="286789" y="0"/>
                </a:cubicBez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7CFF59-C729-F034-B502-DBB3F65E9CCE}"/>
              </a:ext>
            </a:extLst>
          </p:cNvPr>
          <p:cNvSpPr txBox="1"/>
          <p:nvPr/>
        </p:nvSpPr>
        <p:spPr>
          <a:xfrm>
            <a:off x="8397594" y="2131399"/>
            <a:ext cx="1838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rgbClr val="C00000"/>
                </a:solidFill>
              </a:rPr>
              <a:t>warmup_steps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8968837D-EEBA-37B9-E92B-FFD7D8767308}"/>
              </a:ext>
            </a:extLst>
          </p:cNvPr>
          <p:cNvSpPr/>
          <p:nvPr/>
        </p:nvSpPr>
        <p:spPr>
          <a:xfrm rot="5400000">
            <a:off x="9985235" y="4889277"/>
            <a:ext cx="166524" cy="3431544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AB5976-E5D4-01F7-88BF-659F6F46F4D3}"/>
              </a:ext>
            </a:extLst>
          </p:cNvPr>
          <p:cNvSpPr txBox="1"/>
          <p:nvPr/>
        </p:nvSpPr>
        <p:spPr>
          <a:xfrm>
            <a:off x="8397594" y="1613238"/>
            <a:ext cx="1838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rgbClr val="C00000"/>
                </a:solidFill>
              </a:rPr>
              <a:t>max_steps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2B7AD8-300E-F78D-F36A-F7363D6FB07A}"/>
              </a:ext>
            </a:extLst>
          </p:cNvPr>
          <p:cNvSpPr txBox="1"/>
          <p:nvPr/>
        </p:nvSpPr>
        <p:spPr>
          <a:xfrm>
            <a:off x="8424021" y="2664714"/>
            <a:ext cx="1838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rgbClr val="C00000"/>
                </a:solidFill>
              </a:rPr>
              <a:t>learning_rate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E55E50-CA22-6882-8BD5-6671C80AA06B}"/>
              </a:ext>
            </a:extLst>
          </p:cNvPr>
          <p:cNvSpPr txBox="1"/>
          <p:nvPr/>
        </p:nvSpPr>
        <p:spPr>
          <a:xfrm>
            <a:off x="8424021" y="3141224"/>
            <a:ext cx="348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rgbClr val="C00000"/>
                </a:solidFill>
              </a:rPr>
              <a:t>lr_scheduler_type</a:t>
            </a:r>
            <a:r>
              <a:rPr lang="en-US" b="1" u="sng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= "linear"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B25C7B4-C2F7-82CE-DBA6-878161A10688}"/>
              </a:ext>
            </a:extLst>
          </p:cNvPr>
          <p:cNvSpPr/>
          <p:nvPr/>
        </p:nvSpPr>
        <p:spPr>
          <a:xfrm rot="1024240">
            <a:off x="10550382" y="3366605"/>
            <a:ext cx="83836" cy="1774767"/>
          </a:xfrm>
          <a:custGeom>
            <a:avLst/>
            <a:gdLst>
              <a:gd name="connsiteX0" fmla="*/ 83836 w 83836"/>
              <a:gd name="connsiteY0" fmla="*/ 0 h 1774767"/>
              <a:gd name="connsiteX1" fmla="*/ 708 w 83836"/>
              <a:gd name="connsiteY1" fmla="*/ 1774767 h 177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836" h="1774767">
                <a:moveTo>
                  <a:pt x="83836" y="0"/>
                </a:moveTo>
                <a:cubicBezTo>
                  <a:pt x="38808" y="840278"/>
                  <a:pt x="-6219" y="1680556"/>
                  <a:pt x="708" y="1774767"/>
                </a:cubicBezTo>
              </a:path>
            </a:pathLst>
          </a:cu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94579C-F212-AE6A-4099-816C292A305C}"/>
              </a:ext>
            </a:extLst>
          </p:cNvPr>
          <p:cNvSpPr txBox="1"/>
          <p:nvPr/>
        </p:nvSpPr>
        <p:spPr>
          <a:xfrm>
            <a:off x="4089252" y="4791219"/>
            <a:ext cx="409355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rgbClr val="C00000"/>
                </a:solidFill>
              </a:rPr>
              <a:t>optim</a:t>
            </a:r>
            <a:r>
              <a:rPr lang="en-US" dirty="0">
                <a:solidFill>
                  <a:schemeClr val="bg1"/>
                </a:solidFill>
              </a:rPr>
              <a:t> = "</a:t>
            </a:r>
            <a:r>
              <a:rPr lang="en-US" dirty="0">
                <a:solidFill>
                  <a:schemeClr val="bg1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adamw_8bit</a:t>
            </a:r>
            <a:r>
              <a:rPr lang="en-US" dirty="0">
                <a:solidFill>
                  <a:schemeClr val="bg1"/>
                </a:solidFill>
              </a:rPr>
              <a:t>“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Adaptive Moment Estimation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+ weight decay,</a:t>
            </a:r>
          </a:p>
          <a:p>
            <a:r>
              <a:rPr lang="en-US" sz="1600" dirty="0">
                <a:solidFill>
                  <a:schemeClr val="bg1"/>
                </a:solidFill>
              </a:rPr>
              <a:t>implemented in 8-bit precision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DA34B6-2D3D-B174-DAE6-D382E86F87E6}"/>
                  </a:ext>
                </a:extLst>
              </p:cNvPr>
              <p:cNvSpPr txBox="1"/>
              <p:nvPr/>
            </p:nvSpPr>
            <p:spPr>
              <a:xfrm>
                <a:off x="4154187" y="6150361"/>
                <a:ext cx="3378232" cy="800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=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.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optimizer’s weight decay update rule.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DA34B6-2D3D-B174-DAE6-D382E86F8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187" y="6150361"/>
                <a:ext cx="3378232" cy="800219"/>
              </a:xfrm>
              <a:prstGeom prst="rect">
                <a:avLst/>
              </a:prstGeom>
              <a:blipFill>
                <a:blip r:embed="rId8"/>
                <a:stretch>
                  <a:fillRect l="-3604" t="-10687" r="-1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2EE9AEEA-D491-F117-FF89-10375CFAC994}"/>
              </a:ext>
            </a:extLst>
          </p:cNvPr>
          <p:cNvSpPr txBox="1"/>
          <p:nvPr/>
        </p:nvSpPr>
        <p:spPr>
          <a:xfrm>
            <a:off x="4082997" y="5800080"/>
            <a:ext cx="175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err="1">
                <a:solidFill>
                  <a:srgbClr val="C00000"/>
                </a:solidFill>
              </a:rPr>
              <a:t>weight_decay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7246E10-5F16-8A47-03C6-8B5F66FCE0B1}"/>
              </a:ext>
            </a:extLst>
          </p:cNvPr>
          <p:cNvSpPr/>
          <p:nvPr/>
        </p:nvSpPr>
        <p:spPr>
          <a:xfrm rot="1141125">
            <a:off x="5223936" y="6104708"/>
            <a:ext cx="206621" cy="173233"/>
          </a:xfrm>
          <a:custGeom>
            <a:avLst/>
            <a:gdLst>
              <a:gd name="connsiteX0" fmla="*/ 0 w 206621"/>
              <a:gd name="connsiteY0" fmla="*/ 0 h 173233"/>
              <a:gd name="connsiteX1" fmla="*/ 191193 w 206621"/>
              <a:gd name="connsiteY1" fmla="*/ 162098 h 173233"/>
              <a:gd name="connsiteX2" fmla="*/ 203662 w 206621"/>
              <a:gd name="connsiteY2" fmla="*/ 162098 h 17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621" h="173233">
                <a:moveTo>
                  <a:pt x="0" y="0"/>
                </a:moveTo>
                <a:cubicBezTo>
                  <a:pt x="78624" y="67541"/>
                  <a:pt x="157249" y="135082"/>
                  <a:pt x="191193" y="162098"/>
                </a:cubicBezTo>
                <a:cubicBezTo>
                  <a:pt x="225137" y="189114"/>
                  <a:pt x="190500" y="157942"/>
                  <a:pt x="203662" y="162098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ECEC9A1-E33F-888B-50C4-9C69C1FA9042}"/>
              </a:ext>
            </a:extLst>
          </p:cNvPr>
          <p:cNvSpPr/>
          <p:nvPr/>
        </p:nvSpPr>
        <p:spPr>
          <a:xfrm>
            <a:off x="9503923" y="1620481"/>
            <a:ext cx="2710055" cy="5156098"/>
          </a:xfrm>
          <a:custGeom>
            <a:avLst/>
            <a:gdLst>
              <a:gd name="connsiteX0" fmla="*/ 554477 w 2710055"/>
              <a:gd name="connsiteY0" fmla="*/ 5062421 h 5156098"/>
              <a:gd name="connsiteX1" fmla="*/ 564205 w 2710055"/>
              <a:gd name="connsiteY1" fmla="*/ 5140242 h 5156098"/>
              <a:gd name="connsiteX2" fmla="*/ 1011677 w 2710055"/>
              <a:gd name="connsiteY2" fmla="*/ 5130515 h 5156098"/>
              <a:gd name="connsiteX3" fmla="*/ 1556426 w 2710055"/>
              <a:gd name="connsiteY3" fmla="*/ 5140242 h 5156098"/>
              <a:gd name="connsiteX4" fmla="*/ 2023354 w 2710055"/>
              <a:gd name="connsiteY4" fmla="*/ 5140242 h 5156098"/>
              <a:gd name="connsiteX5" fmla="*/ 2519464 w 2710055"/>
              <a:gd name="connsiteY5" fmla="*/ 5130515 h 5156098"/>
              <a:gd name="connsiteX6" fmla="*/ 2607013 w 2710055"/>
              <a:gd name="connsiteY6" fmla="*/ 5130515 h 5156098"/>
              <a:gd name="connsiteX7" fmla="*/ 2616741 w 2710055"/>
              <a:gd name="connsiteY7" fmla="*/ 4780319 h 5156098"/>
              <a:gd name="connsiteX8" fmla="*/ 2616741 w 2710055"/>
              <a:gd name="connsiteY8" fmla="*/ 4507945 h 5156098"/>
              <a:gd name="connsiteX9" fmla="*/ 2587558 w 2710055"/>
              <a:gd name="connsiteY9" fmla="*/ 3972923 h 5156098"/>
              <a:gd name="connsiteX10" fmla="*/ 2607013 w 2710055"/>
              <a:gd name="connsiteY10" fmla="*/ 3603272 h 5156098"/>
              <a:gd name="connsiteX11" fmla="*/ 2607013 w 2710055"/>
              <a:gd name="connsiteY11" fmla="*/ 3204438 h 5156098"/>
              <a:gd name="connsiteX12" fmla="*/ 2616741 w 2710055"/>
              <a:gd name="connsiteY12" fmla="*/ 2863970 h 5156098"/>
              <a:gd name="connsiteX13" fmla="*/ 2626468 w 2710055"/>
              <a:gd name="connsiteY13" fmla="*/ 2192762 h 5156098"/>
              <a:gd name="connsiteX14" fmla="*/ 2626468 w 2710055"/>
              <a:gd name="connsiteY14" fmla="*/ 1579919 h 5156098"/>
              <a:gd name="connsiteX15" fmla="*/ 2626468 w 2710055"/>
              <a:gd name="connsiteY15" fmla="*/ 684974 h 5156098"/>
              <a:gd name="connsiteX16" fmla="*/ 2616741 w 2710055"/>
              <a:gd name="connsiteY16" fmla="*/ 140225 h 5156098"/>
              <a:gd name="connsiteX17" fmla="*/ 2616741 w 2710055"/>
              <a:gd name="connsiteY17" fmla="*/ 4038 h 5156098"/>
              <a:gd name="connsiteX18" fmla="*/ 1352145 w 2710055"/>
              <a:gd name="connsiteY18" fmla="*/ 33221 h 5156098"/>
              <a:gd name="connsiteX19" fmla="*/ 496111 w 2710055"/>
              <a:gd name="connsiteY19" fmla="*/ 42949 h 5156098"/>
              <a:gd name="connsiteX20" fmla="*/ 0 w 2710055"/>
              <a:gd name="connsiteY20" fmla="*/ 149953 h 5156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10055" h="5156098">
                <a:moveTo>
                  <a:pt x="554477" y="5062421"/>
                </a:moveTo>
                <a:cubicBezTo>
                  <a:pt x="521241" y="5095657"/>
                  <a:pt x="488005" y="5128893"/>
                  <a:pt x="564205" y="5140242"/>
                </a:cubicBezTo>
                <a:cubicBezTo>
                  <a:pt x="640405" y="5151591"/>
                  <a:pt x="846307" y="5130515"/>
                  <a:pt x="1011677" y="5130515"/>
                </a:cubicBezTo>
                <a:cubicBezTo>
                  <a:pt x="1177047" y="5130515"/>
                  <a:pt x="1556426" y="5140242"/>
                  <a:pt x="1556426" y="5140242"/>
                </a:cubicBezTo>
                <a:lnTo>
                  <a:pt x="2023354" y="5140242"/>
                </a:lnTo>
                <a:lnTo>
                  <a:pt x="2519464" y="5130515"/>
                </a:lnTo>
                <a:cubicBezTo>
                  <a:pt x="2616740" y="5128894"/>
                  <a:pt x="2590800" y="5188881"/>
                  <a:pt x="2607013" y="5130515"/>
                </a:cubicBezTo>
                <a:cubicBezTo>
                  <a:pt x="2623226" y="5072149"/>
                  <a:pt x="2615120" y="4884081"/>
                  <a:pt x="2616741" y="4780319"/>
                </a:cubicBezTo>
                <a:cubicBezTo>
                  <a:pt x="2618362" y="4676557"/>
                  <a:pt x="2621605" y="4642511"/>
                  <a:pt x="2616741" y="4507945"/>
                </a:cubicBezTo>
                <a:cubicBezTo>
                  <a:pt x="2611877" y="4373379"/>
                  <a:pt x="2589179" y="4123702"/>
                  <a:pt x="2587558" y="3972923"/>
                </a:cubicBezTo>
                <a:cubicBezTo>
                  <a:pt x="2585937" y="3822144"/>
                  <a:pt x="2603771" y="3731353"/>
                  <a:pt x="2607013" y="3603272"/>
                </a:cubicBezTo>
                <a:cubicBezTo>
                  <a:pt x="2610255" y="3475191"/>
                  <a:pt x="2605392" y="3327655"/>
                  <a:pt x="2607013" y="3204438"/>
                </a:cubicBezTo>
                <a:cubicBezTo>
                  <a:pt x="2608634" y="3081221"/>
                  <a:pt x="2613499" y="3032583"/>
                  <a:pt x="2616741" y="2863970"/>
                </a:cubicBezTo>
                <a:cubicBezTo>
                  <a:pt x="2619983" y="2695357"/>
                  <a:pt x="2624847" y="2406770"/>
                  <a:pt x="2626468" y="2192762"/>
                </a:cubicBezTo>
                <a:cubicBezTo>
                  <a:pt x="2628089" y="1978753"/>
                  <a:pt x="2626468" y="1579919"/>
                  <a:pt x="2626468" y="1579919"/>
                </a:cubicBezTo>
                <a:cubicBezTo>
                  <a:pt x="2626468" y="1328621"/>
                  <a:pt x="2628089" y="924923"/>
                  <a:pt x="2626468" y="684974"/>
                </a:cubicBezTo>
                <a:cubicBezTo>
                  <a:pt x="2624847" y="445025"/>
                  <a:pt x="2618362" y="253714"/>
                  <a:pt x="2616741" y="140225"/>
                </a:cubicBezTo>
                <a:cubicBezTo>
                  <a:pt x="2615120" y="26736"/>
                  <a:pt x="2827507" y="21872"/>
                  <a:pt x="2616741" y="4038"/>
                </a:cubicBezTo>
                <a:cubicBezTo>
                  <a:pt x="2405975" y="-13796"/>
                  <a:pt x="1352145" y="33221"/>
                  <a:pt x="1352145" y="33221"/>
                </a:cubicBezTo>
                <a:lnTo>
                  <a:pt x="496111" y="42949"/>
                </a:lnTo>
                <a:cubicBezTo>
                  <a:pt x="270753" y="62404"/>
                  <a:pt x="849549" y="93208"/>
                  <a:pt x="0" y="149953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A5D9B02-E38A-6E79-F931-2956B0B25A60}"/>
              </a:ext>
            </a:extLst>
          </p:cNvPr>
          <p:cNvSpPr/>
          <p:nvPr/>
        </p:nvSpPr>
        <p:spPr>
          <a:xfrm>
            <a:off x="7722433" y="2329208"/>
            <a:ext cx="847635" cy="4207779"/>
          </a:xfrm>
          <a:custGeom>
            <a:avLst/>
            <a:gdLst>
              <a:gd name="connsiteX0" fmla="*/ 847635 w 847635"/>
              <a:gd name="connsiteY0" fmla="*/ 4207779 h 4207779"/>
              <a:gd name="connsiteX1" fmla="*/ 69422 w 847635"/>
              <a:gd name="connsiteY1" fmla="*/ 3779762 h 4207779"/>
              <a:gd name="connsiteX2" fmla="*/ 49967 w 847635"/>
              <a:gd name="connsiteY2" fmla="*/ 2310886 h 4207779"/>
              <a:gd name="connsiteX3" fmla="*/ 176427 w 847635"/>
              <a:gd name="connsiteY3" fmla="*/ 2106605 h 4207779"/>
              <a:gd name="connsiteX4" fmla="*/ 176427 w 847635"/>
              <a:gd name="connsiteY4" fmla="*/ 1172749 h 4207779"/>
              <a:gd name="connsiteX5" fmla="*/ 497439 w 847635"/>
              <a:gd name="connsiteY5" fmla="*/ 1133839 h 4207779"/>
              <a:gd name="connsiteX6" fmla="*/ 546078 w 847635"/>
              <a:gd name="connsiteY6" fmla="*/ 608545 h 4207779"/>
              <a:gd name="connsiteX7" fmla="*/ 546078 w 847635"/>
              <a:gd name="connsiteY7" fmla="*/ 190256 h 4207779"/>
              <a:gd name="connsiteX8" fmla="*/ 730903 w 847635"/>
              <a:gd name="connsiteY8" fmla="*/ 122162 h 420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7635" h="4207779">
                <a:moveTo>
                  <a:pt x="847635" y="4207779"/>
                </a:moveTo>
                <a:cubicBezTo>
                  <a:pt x="525001" y="4151845"/>
                  <a:pt x="202367" y="4095911"/>
                  <a:pt x="69422" y="3779762"/>
                </a:cubicBezTo>
                <a:cubicBezTo>
                  <a:pt x="-63523" y="3463613"/>
                  <a:pt x="32133" y="2589745"/>
                  <a:pt x="49967" y="2310886"/>
                </a:cubicBezTo>
                <a:cubicBezTo>
                  <a:pt x="67801" y="2032027"/>
                  <a:pt x="155350" y="2296294"/>
                  <a:pt x="176427" y="2106605"/>
                </a:cubicBezTo>
                <a:cubicBezTo>
                  <a:pt x="197504" y="1916916"/>
                  <a:pt x="122925" y="1334877"/>
                  <a:pt x="176427" y="1172749"/>
                </a:cubicBezTo>
                <a:cubicBezTo>
                  <a:pt x="229929" y="1010621"/>
                  <a:pt x="435831" y="1227873"/>
                  <a:pt x="497439" y="1133839"/>
                </a:cubicBezTo>
                <a:cubicBezTo>
                  <a:pt x="559047" y="1039805"/>
                  <a:pt x="537972" y="765809"/>
                  <a:pt x="546078" y="608545"/>
                </a:cubicBezTo>
                <a:cubicBezTo>
                  <a:pt x="554184" y="451281"/>
                  <a:pt x="515274" y="271320"/>
                  <a:pt x="546078" y="190256"/>
                </a:cubicBezTo>
                <a:cubicBezTo>
                  <a:pt x="576882" y="109192"/>
                  <a:pt x="841150" y="-151834"/>
                  <a:pt x="730903" y="122162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413A901-390F-C5AC-C8C3-FFA9FB08B615}"/>
              </a:ext>
            </a:extLst>
          </p:cNvPr>
          <p:cNvSpPr/>
          <p:nvPr/>
        </p:nvSpPr>
        <p:spPr>
          <a:xfrm>
            <a:off x="8297694" y="2956822"/>
            <a:ext cx="252919" cy="978070"/>
          </a:xfrm>
          <a:custGeom>
            <a:avLst/>
            <a:gdLst>
              <a:gd name="connsiteX0" fmla="*/ 0 w 252919"/>
              <a:gd name="connsiteY0" fmla="*/ 905059 h 978070"/>
              <a:gd name="connsiteX1" fmla="*/ 184825 w 252919"/>
              <a:gd name="connsiteY1" fmla="*/ 905059 h 978070"/>
              <a:gd name="connsiteX2" fmla="*/ 126459 w 252919"/>
              <a:gd name="connsiteY2" fmla="*/ 146301 h 978070"/>
              <a:gd name="connsiteX3" fmla="*/ 252919 w 252919"/>
              <a:gd name="connsiteY3" fmla="*/ 387 h 97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919" h="978070">
                <a:moveTo>
                  <a:pt x="0" y="905059"/>
                </a:moveTo>
                <a:cubicBezTo>
                  <a:pt x="81874" y="968289"/>
                  <a:pt x="163748" y="1031519"/>
                  <a:pt x="184825" y="905059"/>
                </a:cubicBezTo>
                <a:cubicBezTo>
                  <a:pt x="205902" y="778599"/>
                  <a:pt x="115110" y="297080"/>
                  <a:pt x="126459" y="146301"/>
                </a:cubicBezTo>
                <a:cubicBezTo>
                  <a:pt x="137808" y="-4478"/>
                  <a:pt x="231842" y="-1234"/>
                  <a:pt x="252919" y="387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2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8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7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8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9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4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1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" presetClass="emph" presetSubtype="1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2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 animBg="1"/>
      <p:bldP spid="13" grpId="1" animBg="1"/>
      <p:bldP spid="15" grpId="0" animBg="1"/>
      <p:bldP spid="15" grpId="1" animBg="1"/>
      <p:bldP spid="16" grpId="0"/>
      <p:bldP spid="16" grpId="1"/>
      <p:bldP spid="19" grpId="0" animBg="1"/>
      <p:bldP spid="20" grpId="0"/>
      <p:bldP spid="20" grpId="1"/>
      <p:bldP spid="21" grpId="0" animBg="1"/>
      <p:bldP spid="22" grpId="0"/>
      <p:bldP spid="22" grpId="1"/>
      <p:bldP spid="24" grpId="0"/>
      <p:bldP spid="24" grpId="1"/>
      <p:bldP spid="26" grpId="0"/>
      <p:bldP spid="26" grpId="1"/>
      <p:bldP spid="26" grpId="2"/>
      <p:bldP spid="27" grpId="0" animBg="1"/>
      <p:bldP spid="28" grpId="0"/>
      <p:bldP spid="28" grpId="1"/>
      <p:bldP spid="29" grpId="0"/>
      <p:bldP spid="29" grpId="1"/>
      <p:bldP spid="30" grpId="0"/>
      <p:bldP spid="30" grpId="1"/>
      <p:bldP spid="31" grpId="0" animBg="1"/>
      <p:bldP spid="36" grpId="0" animBg="1"/>
      <p:bldP spid="39" grpId="0" animBg="1"/>
      <p:bldP spid="4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C42E029F-014B-61A4-59A6-06C94767C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F08E3638-9D83-4FF0-36BE-256BCB7EAA13}"/>
              </a:ext>
            </a:extLst>
          </p:cNvPr>
          <p:cNvSpPr/>
          <p:nvPr/>
        </p:nvSpPr>
        <p:spPr>
          <a:xfrm>
            <a:off x="3652933" y="395613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50" dirty="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171299C6-C504-6141-7CF9-BE7F5E79D391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7EE18CFE-C5C1-CAFE-6D31-BA7A574B230D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F923EFDA-0C37-D51A-D7D8-E3BA292B92EF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F3D59883-5BCA-624D-BDCD-52E910D12EE4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133D563-DAE6-5A31-56B1-FD340A37C19E}"/>
              </a:ext>
            </a:extLst>
          </p:cNvPr>
          <p:cNvSpPr txBox="1"/>
          <p:nvPr/>
        </p:nvSpPr>
        <p:spPr>
          <a:xfrm>
            <a:off x="11693333" y="6492134"/>
            <a:ext cx="1272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sz="900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C9F49-FA27-B745-4D01-5ABD3A31FD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21" b="2084"/>
          <a:stretch>
            <a:fillRect/>
          </a:stretch>
        </p:blipFill>
        <p:spPr>
          <a:xfrm>
            <a:off x="2098384" y="225073"/>
            <a:ext cx="7995232" cy="639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35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34E3390F-0D19-C89B-9903-1E5D9C88F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0EDB7EA4-F66C-2788-08B2-CD563C330E03}"/>
              </a:ext>
            </a:extLst>
          </p:cNvPr>
          <p:cNvSpPr/>
          <p:nvPr/>
        </p:nvSpPr>
        <p:spPr>
          <a:xfrm>
            <a:off x="3652933" y="395613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50" dirty="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70427D83-71A2-40BA-A4B7-9F85619F0E3B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7A198839-6135-F015-EF96-EEBDC1757309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B08B7939-D219-5D6D-3955-E46B73F79A45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48E46825-46DB-9D81-8233-DF3CCC9193AC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DBEC138-D1AC-FD8A-1891-57CDACC79482}"/>
              </a:ext>
            </a:extLst>
          </p:cNvPr>
          <p:cNvSpPr txBox="1"/>
          <p:nvPr/>
        </p:nvSpPr>
        <p:spPr>
          <a:xfrm>
            <a:off x="11693333" y="6492134"/>
            <a:ext cx="1272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sz="900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731264-2193-56D1-909B-BA2C61320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650" y="318782"/>
            <a:ext cx="8334700" cy="621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84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C626B0CE-E063-4EE3-21E9-F99542041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45D7FF-7276-EF08-2252-FC3099467238}"/>
              </a:ext>
            </a:extLst>
          </p:cNvPr>
          <p:cNvSpPr/>
          <p:nvPr/>
        </p:nvSpPr>
        <p:spPr>
          <a:xfrm>
            <a:off x="0" y="1"/>
            <a:ext cx="12192000" cy="671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9464CF77-0E03-ECBB-CB99-80382889DA85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89783397-E303-DAFB-DF1E-0020E4EF3B2B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9DD99ED2-BFE9-2786-85A3-F620A534D4DF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7353222F-041C-0067-38E8-B99CB700F488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5ECD1F-DE91-9996-B5DD-4E038C43F36F}"/>
              </a:ext>
            </a:extLst>
          </p:cNvPr>
          <p:cNvSpPr txBox="1"/>
          <p:nvPr/>
        </p:nvSpPr>
        <p:spPr>
          <a:xfrm>
            <a:off x="-133361" y="-7393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-300" dirty="0">
                <a:latin typeface="Amatic SC" panose="00000500000000000000" pitchFamily="2" charset="-79"/>
                <a:cs typeface="Amatic SC" panose="00000500000000000000" pitchFamily="2" charset="-79"/>
              </a:rPr>
              <a:t>Gradient  Accumulation</a:t>
            </a:r>
            <a:endParaRPr lang="en-US" sz="5400" b="1" spc="-300" dirty="0">
              <a:solidFill>
                <a:schemeClr val="bg1"/>
              </a:solidFill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E2F9A9-C317-DA76-F423-0C4CB6FEB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" b="-622"/>
          <a:stretch>
            <a:fillRect/>
          </a:stretch>
        </p:blipFill>
        <p:spPr>
          <a:xfrm>
            <a:off x="1606044" y="1220829"/>
            <a:ext cx="8979912" cy="44185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515589-934B-C9F3-4F04-606E91C62A70}"/>
              </a:ext>
            </a:extLst>
          </p:cNvPr>
          <p:cNvSpPr txBox="1"/>
          <p:nvPr/>
        </p:nvSpPr>
        <p:spPr>
          <a:xfrm>
            <a:off x="238870" y="5992585"/>
            <a:ext cx="1171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Under memory constraints, it is always recommended to train the neural network with a small batch size.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34FAF5-0811-CE38-3444-5609C08673EA}"/>
              </a:ext>
            </a:extLst>
          </p:cNvPr>
          <p:cNvSpPr txBox="1"/>
          <p:nvPr/>
        </p:nvSpPr>
        <p:spPr>
          <a:xfrm>
            <a:off x="11652954" y="6492134"/>
            <a:ext cx="1272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31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/>
          <p:cNvSpPr/>
          <p:nvPr/>
        </p:nvSpPr>
        <p:spPr>
          <a:xfrm>
            <a:off x="3633478" y="183673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lt1"/>
              </a:solidFill>
            </a:endParaRPr>
          </a:p>
        </p:txBody>
      </p:sp>
      <p:grpSp>
        <p:nvGrpSpPr>
          <p:cNvPr id="1063" name="Google Shape;1063;p91"/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/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/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/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17061F6-D433-224E-916B-8E77C5E0FC99}"/>
              </a:ext>
            </a:extLst>
          </p:cNvPr>
          <p:cNvSpPr/>
          <p:nvPr/>
        </p:nvSpPr>
        <p:spPr>
          <a:xfrm>
            <a:off x="0" y="1"/>
            <a:ext cx="12192000" cy="14591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32E358-702A-457A-F6E6-18D538B85337}"/>
              </a:ext>
            </a:extLst>
          </p:cNvPr>
          <p:cNvSpPr txBox="1"/>
          <p:nvPr/>
        </p:nvSpPr>
        <p:spPr>
          <a:xfrm>
            <a:off x="0" y="26790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atin typeface="Amatic SC" panose="00000500000000000000" pitchFamily="2" charset="-79"/>
                <a:cs typeface="Amatic SC" panose="00000500000000000000" pitchFamily="2" charset="-79"/>
              </a:rPr>
              <a:t>What is “Fine-Tuning"?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41795-F280-D3F9-0445-40528DBB7BBD}"/>
              </a:ext>
            </a:extLst>
          </p:cNvPr>
          <p:cNvSpPr txBox="1"/>
          <p:nvPr/>
        </p:nvSpPr>
        <p:spPr>
          <a:xfrm>
            <a:off x="223737" y="1405061"/>
            <a:ext cx="1166129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00" dirty="0">
                <a:solidFill>
                  <a:schemeClr val="accent6">
                    <a:lumMod val="25000"/>
                    <a:lumOff val="75000"/>
                  </a:schemeClr>
                </a:solidFill>
                <a:latin typeface="Berlin Sans FB Demi" panose="020E0802020502020306" pitchFamily="34" charset="0"/>
              </a:rPr>
              <a:t>The process of taking a pretrained (language) model and training it further on a specific dataset, usually to adapt it to a </a:t>
            </a:r>
            <a:r>
              <a:rPr lang="en-US" sz="5800" dirty="0">
                <a:solidFill>
                  <a:srgbClr val="00B050"/>
                </a:solidFill>
                <a:latin typeface="Berlin Sans FB Demi" panose="020E0802020502020306" pitchFamily="34" charset="0"/>
              </a:rPr>
              <a:t>specific</a:t>
            </a:r>
            <a:r>
              <a:rPr lang="en-US" sz="5800" dirty="0">
                <a:solidFill>
                  <a:schemeClr val="accent6">
                    <a:lumMod val="25000"/>
                    <a:lumOff val="75000"/>
                  </a:schemeClr>
                </a:solidFill>
                <a:latin typeface="Berlin Sans FB Demi" panose="020E0802020502020306" pitchFamily="34" charset="0"/>
              </a:rPr>
              <a:t> </a:t>
            </a:r>
            <a:r>
              <a:rPr lang="en-US" sz="5800" dirty="0">
                <a:solidFill>
                  <a:srgbClr val="00B050"/>
                </a:solidFill>
                <a:latin typeface="Berlin Sans FB Demi" panose="020E0802020502020306" pitchFamily="34" charset="0"/>
              </a:rPr>
              <a:t>task</a:t>
            </a:r>
            <a:r>
              <a:rPr lang="en-US" sz="5800" dirty="0">
                <a:solidFill>
                  <a:schemeClr val="accent6">
                    <a:lumMod val="25000"/>
                    <a:lumOff val="75000"/>
                  </a:schemeClr>
                </a:solidFill>
                <a:latin typeface="Berlin Sans FB Demi" panose="020E0802020502020306" pitchFamily="34" charset="0"/>
              </a:rPr>
              <a:t>, </a:t>
            </a:r>
            <a:r>
              <a:rPr lang="en-US" sz="5800" dirty="0">
                <a:solidFill>
                  <a:srgbClr val="00B050"/>
                </a:solidFill>
                <a:latin typeface="Berlin Sans FB Demi" panose="020E0802020502020306" pitchFamily="34" charset="0"/>
              </a:rPr>
              <a:t>domain</a:t>
            </a:r>
            <a:r>
              <a:rPr lang="en-US" sz="5800" dirty="0">
                <a:solidFill>
                  <a:schemeClr val="accent6">
                    <a:lumMod val="25000"/>
                    <a:lumOff val="75000"/>
                  </a:schemeClr>
                </a:solidFill>
                <a:latin typeface="Berlin Sans FB Demi" panose="020E0802020502020306" pitchFamily="34" charset="0"/>
              </a:rPr>
              <a:t>, or </a:t>
            </a:r>
            <a:r>
              <a:rPr lang="en-US" sz="5800" dirty="0">
                <a:solidFill>
                  <a:srgbClr val="00B050"/>
                </a:solidFill>
                <a:latin typeface="Berlin Sans FB Demi" panose="020E0802020502020306" pitchFamily="34" charset="0"/>
              </a:rPr>
              <a:t>tone</a:t>
            </a:r>
            <a:r>
              <a:rPr lang="en-US" sz="5800" dirty="0">
                <a:solidFill>
                  <a:schemeClr val="accent6">
                    <a:lumMod val="25000"/>
                    <a:lumOff val="75000"/>
                  </a:schemeClr>
                </a:solidFill>
                <a:latin typeface="Berlin Sans FB Demi" panose="020E0802020502020306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1704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E5C2DA1D-F9CA-15C5-D70C-2A0BCA88E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A1BB75-47B1-2087-0734-C9499889B288}"/>
              </a:ext>
            </a:extLst>
          </p:cNvPr>
          <p:cNvSpPr/>
          <p:nvPr/>
        </p:nvSpPr>
        <p:spPr>
          <a:xfrm>
            <a:off x="0" y="1"/>
            <a:ext cx="12192000" cy="671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AE7AF3B8-B5C8-5754-6494-EE161289FBC0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EB72F91F-8D25-A070-58D2-0454180E70AD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1BC76865-02CE-4EAB-C83C-C268A54801C1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5505A40D-84FB-FBB8-5508-7E96BC85821D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DBB4181-2A20-0569-F0D1-9DC791956855}"/>
              </a:ext>
            </a:extLst>
          </p:cNvPr>
          <p:cNvSpPr txBox="1"/>
          <p:nvPr/>
        </p:nvSpPr>
        <p:spPr>
          <a:xfrm>
            <a:off x="-133361" y="-7393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-300" dirty="0">
                <a:latin typeface="Amatic SC" panose="00000500000000000000" pitchFamily="2" charset="-79"/>
                <a:cs typeface="Amatic SC" panose="00000500000000000000" pitchFamily="2" charset="-79"/>
              </a:rPr>
              <a:t>Gradient  Accumulation</a:t>
            </a:r>
            <a:endParaRPr lang="en-US" sz="5400" b="1" spc="-300" dirty="0">
              <a:solidFill>
                <a:schemeClr val="bg1"/>
              </a:solidFill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7293F-C95F-1915-1539-81B3326A7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8" b="-271"/>
          <a:stretch>
            <a:fillRect/>
          </a:stretch>
        </p:blipFill>
        <p:spPr>
          <a:xfrm>
            <a:off x="1840639" y="815914"/>
            <a:ext cx="8510721" cy="5218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7F4CF2-F963-FDF5-F494-AFB984B4BB26}"/>
              </a:ext>
            </a:extLst>
          </p:cNvPr>
          <p:cNvSpPr txBox="1"/>
          <p:nvPr/>
        </p:nvSpPr>
        <p:spPr>
          <a:xfrm>
            <a:off x="11652954" y="6492134"/>
            <a:ext cx="1272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587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06E3C603-CA04-0F93-3723-630C5C8F5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A5EA40-CA90-A1CA-DFBD-E66F9CC7C453}"/>
              </a:ext>
            </a:extLst>
          </p:cNvPr>
          <p:cNvSpPr/>
          <p:nvPr/>
        </p:nvSpPr>
        <p:spPr>
          <a:xfrm>
            <a:off x="0" y="1"/>
            <a:ext cx="12192000" cy="671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96F5E545-56AE-C556-21BC-006102654884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DABA8C11-2ED0-4465-44D3-C4D5753AB03D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B0D36CD3-0A0B-1AF1-32E3-D155CB73A001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D33E0E24-65D6-0312-6DE9-DE786713D779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F0C03BE-DFFB-5B50-90E1-5C2A17B58C4B}"/>
              </a:ext>
            </a:extLst>
          </p:cNvPr>
          <p:cNvSpPr txBox="1"/>
          <p:nvPr/>
        </p:nvSpPr>
        <p:spPr>
          <a:xfrm>
            <a:off x="223737" y="453113"/>
            <a:ext cx="11968263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</a:p>
          <a:p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What happens during training?</a:t>
            </a:r>
          </a:p>
          <a:p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Training a model means </a:t>
            </a:r>
            <a:r>
              <a:rPr lang="en-US" sz="2000" dirty="0">
                <a:solidFill>
                  <a:srgbClr val="FF0000"/>
                </a:solidFill>
                <a:latin typeface="Berlin Sans FB Demi" panose="020E0802020502020306" pitchFamily="34" charset="0"/>
              </a:rPr>
              <a:t>adjusting</a:t>
            </a:r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 its internal </a:t>
            </a:r>
            <a:r>
              <a:rPr lang="en-US" sz="2000" dirty="0">
                <a:solidFill>
                  <a:srgbClr val="FF0000"/>
                </a:solidFill>
                <a:latin typeface="Berlin Sans FB Demi" panose="020E0802020502020306" pitchFamily="34" charset="0"/>
              </a:rPr>
              <a:t>weights</a:t>
            </a:r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Berlin Sans FB Demi" panose="020E0802020502020306" pitchFamily="34" charset="0"/>
              </a:rPr>
              <a:t>to reduce loss </a:t>
            </a:r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— which measures how wrong the model's prediction was.</a:t>
            </a:r>
          </a:p>
          <a:p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If you use </a:t>
            </a:r>
            <a:r>
              <a:rPr lang="en-US" sz="2000" dirty="0">
                <a:solidFill>
                  <a:srgbClr val="FF0000"/>
                </a:solidFill>
                <a:latin typeface="Berlin Sans FB Demi" panose="020E0802020502020306" pitchFamily="34" charset="0"/>
              </a:rPr>
              <a:t>1 sample at a time</a:t>
            </a:r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, </a:t>
            </a:r>
            <a:r>
              <a:rPr lang="en-US" sz="2000" dirty="0">
                <a:solidFill>
                  <a:srgbClr val="FF0000"/>
                </a:solidFill>
                <a:latin typeface="Berlin Sans FB Demi" panose="020E0802020502020306" pitchFamily="34" charset="0"/>
              </a:rPr>
              <a:t>each update depends heavily on that one example, which might be noisy or unusual.</a:t>
            </a:r>
          </a:p>
          <a:p>
            <a:endParaRPr lang="en-US" sz="2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Single sample = unstable learning</a:t>
            </a:r>
            <a:b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- Each example may be noisy or unrepresentative</a:t>
            </a:r>
            <a:b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- Model overreacts to one data point → erratic weight updates</a:t>
            </a:r>
          </a:p>
          <a:p>
            <a:endParaRPr lang="en-US" sz="2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Batch = average of multiple examples</a:t>
            </a:r>
            <a:b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</a:br>
            <a:r>
              <a:rPr lang="en-US" sz="2000" dirty="0">
                <a:solidFill>
                  <a:srgbClr val="FF0000"/>
                </a:solidFill>
                <a:latin typeface="Berlin Sans FB Demi" panose="020E0802020502020306" pitchFamily="34" charset="0"/>
              </a:rPr>
              <a:t>- Loss is averaged across the batch</a:t>
            </a:r>
            <a:br>
              <a:rPr lang="en-US" sz="2000" dirty="0">
                <a:solidFill>
                  <a:srgbClr val="FF0000"/>
                </a:solidFill>
                <a:latin typeface="Berlin Sans FB Demi" panose="020E0802020502020306" pitchFamily="34" charset="0"/>
              </a:rPr>
            </a:br>
            <a:r>
              <a:rPr lang="en-US" sz="2000" dirty="0">
                <a:solidFill>
                  <a:srgbClr val="FF0000"/>
                </a:solidFill>
                <a:latin typeface="Berlin Sans FB Demi" panose="020E0802020502020306" pitchFamily="34" charset="0"/>
              </a:rPr>
              <a:t>- Model sees a more reliable training signal</a:t>
            </a:r>
          </a:p>
          <a:p>
            <a:endParaRPr lang="en-US" sz="20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Result:</a:t>
            </a:r>
            <a:b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- Smoother loss curve</a:t>
            </a:r>
            <a:b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- More consistent weight updates</a:t>
            </a:r>
            <a:b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Berlin Sans FB Demi" panose="020E0802020502020306" pitchFamily="34" charset="0"/>
              </a:rPr>
              <a:t>- Faster convergence &amp; better generalization</a:t>
            </a:r>
            <a:endParaRPr lang="en-US" sz="2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BD2EF3-4253-7761-C8F7-D79B96BB4F24}"/>
              </a:ext>
            </a:extLst>
          </p:cNvPr>
          <p:cNvSpPr txBox="1"/>
          <p:nvPr/>
        </p:nvSpPr>
        <p:spPr>
          <a:xfrm>
            <a:off x="-133361" y="-73932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-300" dirty="0">
                <a:latin typeface="Amatic SC" panose="00000500000000000000" pitchFamily="2" charset="-79"/>
                <a:cs typeface="Amatic SC" panose="00000500000000000000" pitchFamily="2" charset="-79"/>
              </a:rPr>
              <a:t>Why  Do  Batches  Lead  to  More  Stable  Learning?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07CAE-E2BE-0670-F6B5-7CE83CE8578F}"/>
              </a:ext>
            </a:extLst>
          </p:cNvPr>
          <p:cNvSpPr txBox="1"/>
          <p:nvPr/>
        </p:nvSpPr>
        <p:spPr>
          <a:xfrm>
            <a:off x="11652954" y="6492134"/>
            <a:ext cx="1272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071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AA36F23D-673D-715E-7EB0-BABB73D82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675270BE-3818-166C-5E3F-054943DFF1D1}"/>
              </a:ext>
            </a:extLst>
          </p:cNvPr>
          <p:cNvSpPr/>
          <p:nvPr/>
        </p:nvSpPr>
        <p:spPr>
          <a:xfrm>
            <a:off x="3652933" y="395613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D702E751-10D4-A1F5-93B9-A98E37C61E69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42254595-E442-4389-FAF2-284D45FD1741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CE13DDB2-217F-B197-E159-C276A55594CA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20E5FE3F-B60D-0DFA-D66C-05EABC5DA295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87B398B-064E-9726-07CB-FAC6FD7F77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973" r="24920" b="15887"/>
          <a:stretch>
            <a:fillRect/>
          </a:stretch>
        </p:blipFill>
        <p:spPr>
          <a:xfrm>
            <a:off x="2730230" y="250814"/>
            <a:ext cx="6731539" cy="63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04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542F7111-50B7-B008-2FAE-3DDC2ABA4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B6EB66-9407-0F51-919B-6F6F5FBB6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287" y="236996"/>
            <a:ext cx="6096001" cy="5251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18EF8F-F820-5F45-CE92-11CA4CBFCC1E}"/>
              </a:ext>
            </a:extLst>
          </p:cNvPr>
          <p:cNvSpPr txBox="1"/>
          <p:nvPr/>
        </p:nvSpPr>
        <p:spPr>
          <a:xfrm>
            <a:off x="893327" y="5642986"/>
            <a:ext cx="10405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Create Synthetic Datasets for Fine-Tuning Llama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988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4D8CE731-AD28-2141-CA1B-0A941F281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4CDA7296-21B6-A1C2-693F-2EF321CD6D0B}"/>
              </a:ext>
            </a:extLst>
          </p:cNvPr>
          <p:cNvSpPr/>
          <p:nvPr/>
        </p:nvSpPr>
        <p:spPr>
          <a:xfrm>
            <a:off x="3652933" y="395613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50" dirty="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BA780C19-FD39-3E2F-23B7-F379C3FA2B72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07210141-4D75-DC9B-DDB0-782F67B56B8B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030F06DA-3616-1F92-C6BC-24A3AD88950F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207FC4A8-ABE0-3EBD-F07F-C0A9143A6B33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44BBA15-D28F-5AEF-C8C3-666D9BC2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16" y="862418"/>
            <a:ext cx="4371975" cy="3343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D1997D-BD88-CA67-34FF-519EBC63D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310" y="862418"/>
            <a:ext cx="4396992" cy="3343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930EEC-E2D3-3670-FD36-5B3D52B4FCA6}"/>
              </a:ext>
            </a:extLst>
          </p:cNvPr>
          <p:cNvSpPr txBox="1"/>
          <p:nvPr/>
        </p:nvSpPr>
        <p:spPr>
          <a:xfrm>
            <a:off x="7511418" y="4780055"/>
            <a:ext cx="347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Faster Optimization Techniques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AE21C-37C1-8EE0-9F11-096DA5CE41A5}"/>
              </a:ext>
            </a:extLst>
          </p:cNvPr>
          <p:cNvSpPr txBox="1"/>
          <p:nvPr/>
        </p:nvSpPr>
        <p:spPr>
          <a:xfrm>
            <a:off x="404308" y="4780055"/>
            <a:ext cx="5104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Who's Adam and What's He Optimizing? | Deep Dive into Optimizers for Machine Learning!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71A7C1-C3A3-1624-6570-934B056B5331}"/>
              </a:ext>
            </a:extLst>
          </p:cNvPr>
          <p:cNvSpPr txBox="1"/>
          <p:nvPr/>
        </p:nvSpPr>
        <p:spPr>
          <a:xfrm>
            <a:off x="11652954" y="6492134"/>
            <a:ext cx="1272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376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85660275-2722-E7CE-627B-7ED1209C4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FD47B401-79F4-7972-D067-2EF1BFA230EC}"/>
              </a:ext>
            </a:extLst>
          </p:cNvPr>
          <p:cNvSpPr/>
          <p:nvPr/>
        </p:nvSpPr>
        <p:spPr>
          <a:xfrm>
            <a:off x="3652933" y="395613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50" dirty="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D5E4A05E-2B82-7BFA-D573-A3BE5AD84EBC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9BCAB9BA-8455-3F7D-C6C8-7B1CA5DC9837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9DC76628-9FDC-67B3-B73C-AED3855263AB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CDAD0D7A-1169-BFD7-FB30-2DA0E5516094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50F7654-35AD-5DEC-6A42-76E3469EB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179" y="189531"/>
            <a:ext cx="6298674" cy="3755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24035F-87F5-DEAE-5253-23A8BACA9D60}"/>
              </a:ext>
            </a:extLst>
          </p:cNvPr>
          <p:cNvSpPr txBox="1"/>
          <p:nvPr/>
        </p:nvSpPr>
        <p:spPr>
          <a:xfrm>
            <a:off x="153482" y="4151265"/>
            <a:ext cx="67685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The learning rate (LR): is a hyperparameter that controls how big each step of the optimizer is when updating the weights.</a:t>
            </a:r>
          </a:p>
          <a:p>
            <a:endParaRPr lang="en-US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In early training, the model is far from the optimal weights,</a:t>
            </a:r>
          </a:p>
          <a:p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it needs big steps to explore and learn fast.</a:t>
            </a:r>
          </a:p>
          <a:p>
            <a:endParaRPr lang="en-US" dirty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Later, it gets closer to a good solution,</a:t>
            </a:r>
          </a:p>
          <a:p>
            <a:r>
              <a:rPr lang="en-US" dirty="0">
                <a:solidFill>
                  <a:schemeClr val="bg1"/>
                </a:solidFill>
                <a:latin typeface="Berlin Sans FB Demi" panose="020E0802020502020306" pitchFamily="34" charset="0"/>
              </a:rPr>
              <a:t>now it needs smaller, careful steps to avoid overshooting or bouncing around.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6F8BF-9E01-78E9-F37B-9CF0F42A8911}"/>
              </a:ext>
            </a:extLst>
          </p:cNvPr>
          <p:cNvSpPr txBox="1"/>
          <p:nvPr/>
        </p:nvSpPr>
        <p:spPr>
          <a:xfrm>
            <a:off x="11652954" y="6492134"/>
            <a:ext cx="1272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sz="900" dirty="0">
              <a:solidFill>
                <a:srgbClr val="C00000"/>
              </a:solidFill>
            </a:endParaRPr>
          </a:p>
        </p:txBody>
      </p:sp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920EBA8E-4C6C-1C94-18C6-53CA2758D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" r="63214" b="6378"/>
          <a:stretch>
            <a:fillRect/>
          </a:stretch>
        </p:blipFill>
        <p:spPr>
          <a:xfrm>
            <a:off x="6608544" y="189531"/>
            <a:ext cx="3016523" cy="2852110"/>
          </a:xfrm>
          <a:prstGeom prst="rect">
            <a:avLst/>
          </a:prstGeom>
        </p:spPr>
      </p:pic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B3043971-3E12-22DD-AF31-37957D68C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2" t="4177" b="4911"/>
          <a:stretch>
            <a:fillRect/>
          </a:stretch>
        </p:blipFill>
        <p:spPr>
          <a:xfrm>
            <a:off x="6636728" y="3492404"/>
            <a:ext cx="2960154" cy="3096386"/>
          </a:xfrm>
          <a:prstGeom prst="rect">
            <a:avLst/>
          </a:prstGeom>
        </p:spPr>
      </p:pic>
      <p:pic>
        <p:nvPicPr>
          <p:cNvPr id="7" name="Picture 6" descr="A graph of a function&#10;&#10;AI-generated content may be incorrect.">
            <a:extLst>
              <a:ext uri="{FF2B5EF4-FFF2-40B4-BE49-F238E27FC236}">
                <a16:creationId xmlns:a16="http://schemas.microsoft.com/office/drawing/2014/main" id="{EFC00E5B-69A7-11C7-AC6E-4F092D9B4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2" t="4058" r="33166" b="11468"/>
          <a:stretch>
            <a:fillRect/>
          </a:stretch>
        </p:blipFill>
        <p:spPr>
          <a:xfrm>
            <a:off x="8937281" y="1113931"/>
            <a:ext cx="3121358" cy="29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10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388C27AA-8CBB-A6C7-0596-5C46DA56E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DCE24D6-329B-8D74-26F2-B1B50954221D}"/>
              </a:ext>
            </a:extLst>
          </p:cNvPr>
          <p:cNvSpPr/>
          <p:nvPr/>
        </p:nvSpPr>
        <p:spPr>
          <a:xfrm>
            <a:off x="788276" y="691541"/>
            <a:ext cx="4673928" cy="3402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DC8516-15E8-AA71-2229-A57465740C32}"/>
              </a:ext>
            </a:extLst>
          </p:cNvPr>
          <p:cNvSpPr/>
          <p:nvPr/>
        </p:nvSpPr>
        <p:spPr>
          <a:xfrm>
            <a:off x="0" y="1"/>
            <a:ext cx="12192000" cy="671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8D3C1B9A-B7FD-F1EC-62EF-29451C545B34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CDAF5FB1-B77E-1A2A-68D0-162B7B642E2D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9D6F558F-EDF7-A557-A2DB-1BFF446931C1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DDC2121C-3C9C-74D8-D010-EA6E7226A7BD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FD2539A-609E-953D-0C4C-A1C6CEA5718B}"/>
              </a:ext>
            </a:extLst>
          </p:cNvPr>
          <p:cNvSpPr txBox="1"/>
          <p:nvPr/>
        </p:nvSpPr>
        <p:spPr>
          <a:xfrm>
            <a:off x="-133361" y="-7393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-300" dirty="0">
                <a:latin typeface="Amatic SC" panose="00000500000000000000" pitchFamily="2" charset="-79"/>
                <a:cs typeface="Amatic SC" panose="00000500000000000000" pitchFamily="2" charset="-79"/>
              </a:rPr>
              <a:t>LORA -&gt; Low Rank Adaptation</a:t>
            </a:r>
          </a:p>
        </p:txBody>
      </p:sp>
      <p:pic>
        <p:nvPicPr>
          <p:cNvPr id="16" name="Picture 15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DD79961-0EAB-D8FF-6E70-F83B61CAB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15" y="641782"/>
            <a:ext cx="4662796" cy="3461278"/>
          </a:xfrm>
          <a:prstGeom prst="rect">
            <a:avLst/>
          </a:prstGeom>
        </p:spPr>
      </p:pic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FC38B483-98BC-EA4D-DB16-A34EAE15D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790" y="934129"/>
            <a:ext cx="4736487" cy="34612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F94B24-EF42-0FBC-D48B-C2FB8C3A749A}"/>
              </a:ext>
            </a:extLst>
          </p:cNvPr>
          <p:cNvSpPr txBox="1"/>
          <p:nvPr/>
        </p:nvSpPr>
        <p:spPr>
          <a:xfrm>
            <a:off x="413177" y="4111988"/>
            <a:ext cx="110989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𝑊 is the original pretrained weight matrix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𝐴 and 𝐵 are new trainable matrices, usually initialized to very small values (often zeros for 𝐵 and random for 𝐴), so the model starts behaving like the original 𝑊 at the beginning.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During fine-tuning, 𝐴 and 𝐵 learn values that, when multiplied (𝐵⋅𝐴), produce an update matrix Δ𝑊 that is added to 𝑊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model uses 𝑊+(𝐵⋅𝐴) instead of 𝑊 during training.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921415-1FDC-91AA-B3E5-DF78937634AC}"/>
              </a:ext>
            </a:extLst>
          </p:cNvPr>
          <p:cNvSpPr txBox="1"/>
          <p:nvPr/>
        </p:nvSpPr>
        <p:spPr>
          <a:xfrm>
            <a:off x="11693333" y="6492134"/>
            <a:ext cx="1272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216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974382D8-2E56-7F09-6935-636F286E7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DE0369B1-DD33-E862-B656-A6F940E6A762}"/>
              </a:ext>
            </a:extLst>
          </p:cNvPr>
          <p:cNvSpPr/>
          <p:nvPr/>
        </p:nvSpPr>
        <p:spPr>
          <a:xfrm>
            <a:off x="3652933" y="395613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50" dirty="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7DE7EFE5-95E0-DAC3-0229-6A3A437B5926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DD5D0D7D-207D-C913-2753-436CA12A894F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D479EF67-AE08-7AD6-405F-54EEB1770ED3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D17BC34C-5C07-C885-50B7-497D5830D5BB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F160BE8-5871-06E0-54B2-AA7AF8F18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27" y="899559"/>
            <a:ext cx="5694389" cy="3441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A9ABD4-41EF-6550-A356-11C5AA108C8E}"/>
              </a:ext>
            </a:extLst>
          </p:cNvPr>
          <p:cNvSpPr txBox="1"/>
          <p:nvPr/>
        </p:nvSpPr>
        <p:spPr>
          <a:xfrm>
            <a:off x="153482" y="4432033"/>
            <a:ext cx="10457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Low-rank Adaption of AI Large Language Models: </a:t>
            </a: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QLoRA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Explained Simply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FBCD2-28C3-6F74-E309-3C95349E6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096" y="899560"/>
            <a:ext cx="4964377" cy="3440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C7BBB6-B6DC-4A41-CB10-358BA43A2145}"/>
              </a:ext>
            </a:extLst>
          </p:cNvPr>
          <p:cNvSpPr txBox="1"/>
          <p:nvPr/>
        </p:nvSpPr>
        <p:spPr>
          <a:xfrm>
            <a:off x="6926096" y="4432033"/>
            <a:ext cx="4767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LoRA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? Low-Rank Adaptation for finetuning LLMs EXPLAINED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1594E-3D16-12D9-F929-39BF0BD7DABE}"/>
              </a:ext>
            </a:extLst>
          </p:cNvPr>
          <p:cNvSpPr txBox="1"/>
          <p:nvPr/>
        </p:nvSpPr>
        <p:spPr>
          <a:xfrm>
            <a:off x="11693333" y="6492134"/>
            <a:ext cx="1272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873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4A8F6882-11D7-A1B6-0BA8-D918A4EE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9886689C-0BF6-6216-1F4C-D1FA03A74002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899A3CD7-AD8F-6E5D-9D0D-1F4EE9BEFA8F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0A9D51C7-62A3-922E-6AB1-F988A535E532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4449410F-F5EE-1C75-15AE-B67B7974C922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110268-3FD4-2AAA-2051-31B7E2F63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58" y="1060314"/>
            <a:ext cx="11536284" cy="3407089"/>
          </a:xfrm>
          <a:prstGeom prst="rect">
            <a:avLst/>
          </a:prstGeom>
        </p:spPr>
      </p:pic>
      <p:sp>
        <p:nvSpPr>
          <p:cNvPr id="4" name="Google Shape;1051;p91">
            <a:extLst>
              <a:ext uri="{FF2B5EF4-FFF2-40B4-BE49-F238E27FC236}">
                <a16:creationId xmlns:a16="http://schemas.microsoft.com/office/drawing/2014/main" id="{EAAE2EE3-C88F-F7BC-47CE-042E1B6EB250}"/>
              </a:ext>
            </a:extLst>
          </p:cNvPr>
          <p:cNvSpPr/>
          <p:nvPr/>
        </p:nvSpPr>
        <p:spPr>
          <a:xfrm>
            <a:off x="473070" y="5122734"/>
            <a:ext cx="11245860" cy="93710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Finetuning Large Language Models</a:t>
            </a:r>
            <a:endParaRPr lang="ar-EG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0FE4EA13-AC19-A8A2-146E-53DE9BAAB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57060757-9383-C554-2B1B-94B828078E27}"/>
              </a:ext>
            </a:extLst>
          </p:cNvPr>
          <p:cNvSpPr/>
          <p:nvPr/>
        </p:nvSpPr>
        <p:spPr>
          <a:xfrm>
            <a:off x="3652933" y="395613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810401C5-6122-B4B1-0F47-7A036D688FEB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22E4B190-474F-3759-AC9C-455A1EBF1D79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0276AD97-4580-E6B4-CFEC-E5DDC8AE46A9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97BAFFFB-0998-1278-1DA8-CB4B6BE03FE7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62EE2B4-D373-CB2F-BBA6-59EDC74E26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053" r="25000" b="56123"/>
          <a:stretch>
            <a:fillRect/>
          </a:stretch>
        </p:blipFill>
        <p:spPr>
          <a:xfrm>
            <a:off x="821316" y="818546"/>
            <a:ext cx="10549368" cy="521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5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6591B6E8-7E22-0820-84E5-D9CF92497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93A64F74-7069-17BF-8A76-990AFBD2EC3C}"/>
              </a:ext>
            </a:extLst>
          </p:cNvPr>
          <p:cNvSpPr/>
          <p:nvPr/>
        </p:nvSpPr>
        <p:spPr>
          <a:xfrm>
            <a:off x="3652933" y="395613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050" dirty="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AADFEAD8-089D-97D9-4FEA-4D50C22B8B90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EDF9DFA4-9279-A35F-AC78-ED73D27C4AA5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2401D457-ED7E-E470-08FE-A8B68C7FA724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BCDF2A0A-C694-ED21-1C43-F6F07A31A046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753483-FA19-A9C5-371C-AF45DB9D32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537"/>
          <a:stretch>
            <a:fillRect/>
          </a:stretch>
        </p:blipFill>
        <p:spPr>
          <a:xfrm>
            <a:off x="188277" y="485288"/>
            <a:ext cx="11815446" cy="587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83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445D5AD0-D159-32BE-3CC9-6D3174113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EDEFEF5C-BF95-57A3-C1B5-B62842247C88}"/>
              </a:ext>
            </a:extLst>
          </p:cNvPr>
          <p:cNvSpPr/>
          <p:nvPr/>
        </p:nvSpPr>
        <p:spPr>
          <a:xfrm>
            <a:off x="3652933" y="395613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16508EEA-D773-1C71-A01B-5A34EC90636A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A76977B9-1A8D-D283-D614-5153EA323A5F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E946E42F-641E-FD8A-1B41-DB52F36C2546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F7C31314-0473-0E80-E791-561B41145F33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34CF05D-690D-26BB-AB1A-F71301BBD9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372" r="24920" b="10319"/>
          <a:stretch>
            <a:fillRect/>
          </a:stretch>
        </p:blipFill>
        <p:spPr>
          <a:xfrm>
            <a:off x="2939377" y="225504"/>
            <a:ext cx="6313246" cy="64069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596B64-61F5-D1C3-D9A7-8D15F65B3699}"/>
              </a:ext>
            </a:extLst>
          </p:cNvPr>
          <p:cNvSpPr txBox="1"/>
          <p:nvPr/>
        </p:nvSpPr>
        <p:spPr>
          <a:xfrm>
            <a:off x="11693333" y="6492134"/>
            <a:ext cx="1272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Back</a:t>
            </a:r>
            <a:endParaRPr lang="en-US" sz="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640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87F3CFB4-A9F3-2CB9-4F4A-E6E5BAD4C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47F4C838-E924-E82F-37C3-1CCAB30B7DD3}"/>
              </a:ext>
            </a:extLst>
          </p:cNvPr>
          <p:cNvSpPr/>
          <p:nvPr/>
        </p:nvSpPr>
        <p:spPr>
          <a:xfrm>
            <a:off x="3652933" y="395613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92C7586F-B7EC-24ED-75F4-5F4458C275AD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1174CE76-A7B7-F3FF-2D4F-BE5BA958D79A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82E783FA-6007-5368-2234-37014DB81A39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CDC1563B-05FC-B9E2-392F-1402EEE852C9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B959DC-71BB-6EF6-34CF-B8B3D7E1A3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33" t="14184" r="24441" b="19574"/>
          <a:stretch>
            <a:fillRect/>
          </a:stretch>
        </p:blipFill>
        <p:spPr>
          <a:xfrm>
            <a:off x="2155856" y="301560"/>
            <a:ext cx="8525113" cy="629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2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>
          <a:extLst>
            <a:ext uri="{FF2B5EF4-FFF2-40B4-BE49-F238E27FC236}">
              <a16:creationId xmlns:a16="http://schemas.microsoft.com/office/drawing/2014/main" id="{977A7B65-5E5A-F6BC-1D4C-F1539EF10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1">
            <a:extLst>
              <a:ext uri="{FF2B5EF4-FFF2-40B4-BE49-F238E27FC236}">
                <a16:creationId xmlns:a16="http://schemas.microsoft.com/office/drawing/2014/main" id="{69625983-13DB-F364-E4EA-AAAD27282214}"/>
              </a:ext>
            </a:extLst>
          </p:cNvPr>
          <p:cNvSpPr/>
          <p:nvPr/>
        </p:nvSpPr>
        <p:spPr>
          <a:xfrm>
            <a:off x="3652933" y="395613"/>
            <a:ext cx="8040400" cy="60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lt1"/>
              </a:solidFill>
            </a:endParaRPr>
          </a:p>
        </p:txBody>
      </p:sp>
      <p:grpSp>
        <p:nvGrpSpPr>
          <p:cNvPr id="1063" name="Google Shape;1063;p91">
            <a:extLst>
              <a:ext uri="{FF2B5EF4-FFF2-40B4-BE49-F238E27FC236}">
                <a16:creationId xmlns:a16="http://schemas.microsoft.com/office/drawing/2014/main" id="{2A4538FF-75C5-EFBC-50CA-93CCC15DB537}"/>
              </a:ext>
            </a:extLst>
          </p:cNvPr>
          <p:cNvGrpSpPr/>
          <p:nvPr/>
        </p:nvGrpSpPr>
        <p:grpSpPr>
          <a:xfrm>
            <a:off x="4316174" y="135034"/>
            <a:ext cx="7742465" cy="6580133"/>
            <a:chOff x="4571486" y="101275"/>
            <a:chExt cx="4473000" cy="4935100"/>
          </a:xfrm>
        </p:grpSpPr>
        <p:cxnSp>
          <p:nvCxnSpPr>
            <p:cNvPr id="1064" name="Google Shape;1064;p91">
              <a:extLst>
                <a:ext uri="{FF2B5EF4-FFF2-40B4-BE49-F238E27FC236}">
                  <a16:creationId xmlns:a16="http://schemas.microsoft.com/office/drawing/2014/main" id="{9B4F5EC5-15D1-4FF0-A789-1AC418031EA6}"/>
                </a:ext>
              </a:extLst>
            </p:cNvPr>
            <p:cNvCxnSpPr/>
            <p:nvPr/>
          </p:nvCxnSpPr>
          <p:spPr>
            <a:xfrm rot="10800000">
              <a:off x="9032861" y="108900"/>
              <a:ext cx="0" cy="4919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91">
              <a:extLst>
                <a:ext uri="{FF2B5EF4-FFF2-40B4-BE49-F238E27FC236}">
                  <a16:creationId xmlns:a16="http://schemas.microsoft.com/office/drawing/2014/main" id="{CBE16B56-4B79-E80D-DD3C-B820F0C63C3D}"/>
                </a:ext>
              </a:extLst>
            </p:cNvPr>
            <p:cNvCxnSpPr/>
            <p:nvPr/>
          </p:nvCxnSpPr>
          <p:spPr>
            <a:xfrm>
              <a:off x="4571486" y="50363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91">
              <a:extLst>
                <a:ext uri="{FF2B5EF4-FFF2-40B4-BE49-F238E27FC236}">
                  <a16:creationId xmlns:a16="http://schemas.microsoft.com/office/drawing/2014/main" id="{1BC29AF4-43C0-DD8F-F597-925F176516E0}"/>
                </a:ext>
              </a:extLst>
            </p:cNvPr>
            <p:cNvCxnSpPr/>
            <p:nvPr/>
          </p:nvCxnSpPr>
          <p:spPr>
            <a:xfrm>
              <a:off x="4571486" y="101275"/>
              <a:ext cx="44730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BB66EE3-1FD7-378C-0C0A-B61CA83479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14" t="23262" r="25718" b="18298"/>
          <a:stretch>
            <a:fillRect/>
          </a:stretch>
        </p:blipFill>
        <p:spPr>
          <a:xfrm>
            <a:off x="1291530" y="232452"/>
            <a:ext cx="9608940" cy="638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08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nimal Marketing by Slidesgo XL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0000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FFF"/>
      </a:accent5>
      <a:accent6>
        <a:srgbClr val="21212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16834</TotalTime>
  <Words>3635</Words>
  <Application>Microsoft Office PowerPoint</Application>
  <PresentationFormat>Widescreen</PresentationFormat>
  <Paragraphs>368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62" baseType="lpstr">
      <vt:lpstr>Amatic SC</vt:lpstr>
      <vt:lpstr>Aptos</vt:lpstr>
      <vt:lpstr>Aptos Display</vt:lpstr>
      <vt:lpstr>Arial</vt:lpstr>
      <vt:lpstr>Bebas Neue</vt:lpstr>
      <vt:lpstr>Berlin Sans FB Demi</vt:lpstr>
      <vt:lpstr>Cambria Math</vt:lpstr>
      <vt:lpstr>Fira Sans Extra Condensed Medium</vt:lpstr>
      <vt:lpstr>Overpass</vt:lpstr>
      <vt:lpstr>Overpass ExtraLight</vt:lpstr>
      <vt:lpstr>Overpass Light</vt:lpstr>
      <vt:lpstr>Roboto Slab Light</vt:lpstr>
      <vt:lpstr>Office Theme</vt:lpstr>
      <vt:lpstr>Minimal Marketing by Slidesgo XL</vt:lpstr>
      <vt:lpstr>Fine-Tuning Explained From Zero to Training Your Own Model for Free (Unsloth)</vt:lpstr>
      <vt:lpstr>PowerPoint Presentation</vt:lpstr>
      <vt:lpstr>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othman</dc:creator>
  <cp:lastModifiedBy>omar othman</cp:lastModifiedBy>
  <cp:revision>56</cp:revision>
  <dcterms:created xsi:type="dcterms:W3CDTF">2024-09-24T14:30:25Z</dcterms:created>
  <dcterms:modified xsi:type="dcterms:W3CDTF">2025-08-26T22:45:32Z</dcterms:modified>
</cp:coreProperties>
</file>